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Relationship Id="rId3" Type="http://schemas.openxmlformats.org/officeDocument/2006/relationships/image" Target="../media/image24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1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hyperlink" Target="http://fukuno.jig.jp/1518" TargetMode="Externa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Relationship Id="rId3" Type="http://schemas.openxmlformats.org/officeDocument/2006/relationships/hyperlink" Target="https://fukuno.jig.jp/2562" TargetMode="Externa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8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hyperlink" Target="https://www.mext.go.jp/content/20191225-mxt_syoto01_000003278_04.pdf" TargetMode="Externa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"/><Relationship Id="rId3" Type="http://schemas.openxmlformats.org/officeDocument/2006/relationships/image" Target="../media/image39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hyperlink" Target="http://ichigojam.net/IchigoJam.html" TargetMode="Externa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2.tif"/><Relationship Id="rId4" Type="http://schemas.openxmlformats.org/officeDocument/2006/relationships/hyperlink" Target="https://www.amazon.co.jp/dp/B005LL9J9G/" TargetMode="Externa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7.tif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"/><Relationship Id="rId3" Type="http://schemas.openxmlformats.org/officeDocument/2006/relationships/hyperlink" Target="https://fukuno.jig.jp/2428" TargetMode="Externa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hyperlink" Target="https://pcn.club/sp/dyhook/" TargetMode="Externa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tif"/><Relationship Id="rId3" Type="http://schemas.openxmlformats.org/officeDocument/2006/relationships/image" Target="../media/image30.tif"/><Relationship Id="rId4" Type="http://schemas.openxmlformats.org/officeDocument/2006/relationships/image" Target="../media/image4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tif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tif"/><Relationship Id="rId3" Type="http://schemas.openxmlformats.org/officeDocument/2006/relationships/image" Target="../media/image55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7.png"/><Relationship Id="rId3" Type="http://schemas.openxmlformats.org/officeDocument/2006/relationships/hyperlink" Target="http://pcn.club/" TargetMode="Externa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34.tif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3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5.tif"/><Relationship Id="rId10" Type="http://schemas.openxmlformats.org/officeDocument/2006/relationships/image" Target="../media/image6.tif"/><Relationship Id="rId11" Type="http://schemas.openxmlformats.org/officeDocument/2006/relationships/image" Target="../media/image7.tif"/><Relationship Id="rId12" Type="http://schemas.openxmlformats.org/officeDocument/2006/relationships/image" Target="../media/image8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7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tif"/><Relationship Id="rId3" Type="http://schemas.openxmlformats.org/officeDocument/2006/relationships/hyperlink" Target="https://yrm006.wordpress.com/" TargetMode="Externa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0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image" Target="../media/image2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9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tif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tif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3" name="Text"/>
          <p:cNvSpPr txBox="1"/>
          <p:nvPr/>
        </p:nvSpPr>
        <p:spPr>
          <a:xfrm>
            <a:off x="30824" y="6863597"/>
            <a:ext cx="6652419" cy="17780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254" name="IoTプログラミング…"/>
          <p:cNvSpPr txBox="1"/>
          <p:nvPr>
            <p:ph type="title"/>
          </p:nvPr>
        </p:nvSpPr>
        <p:spPr>
          <a:xfrm>
            <a:off x="-66079" y="1562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7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sp>
        <p:nvSpPr>
          <p:cNvPr id="258" name="IOT.OUT1…"/>
          <p:cNvSpPr txBox="1"/>
          <p:nvPr/>
        </p:nvSpPr>
        <p:spPr>
          <a:xfrm>
            <a:off x="30824" y="4821766"/>
            <a:ext cx="6652419" cy="33274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IOT.OUT1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287866" y="6510866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3011" r="0" b="7557"/>
          <a:stretch>
            <a:fillRect/>
          </a:stretch>
        </p:blipFill>
        <p:spPr>
          <a:xfrm>
            <a:off x="6675957" y="4758001"/>
            <a:ext cx="6542362" cy="394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課題"/>
          <p:cNvSpPr/>
          <p:nvPr/>
        </p:nvSpPr>
        <p:spPr>
          <a:xfrm>
            <a:off x="791600" y="2518833"/>
            <a:ext cx="1270001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4D8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課題</a:t>
            </a:r>
          </a:p>
        </p:txBody>
      </p:sp>
      <p:sp>
        <p:nvSpPr>
          <p:cNvPr id="306" name="課題を見いだす"/>
          <p:cNvSpPr/>
          <p:nvPr/>
        </p:nvSpPr>
        <p:spPr>
          <a:xfrm>
            <a:off x="162983" y="757766"/>
            <a:ext cx="2527235" cy="80856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課題を見いだす</a:t>
            </a:r>
          </a:p>
        </p:txBody>
      </p:sp>
      <p:sp>
        <p:nvSpPr>
          <p:cNvPr id="307" name="プログラミング"/>
          <p:cNvSpPr/>
          <p:nvPr/>
        </p:nvSpPr>
        <p:spPr>
          <a:xfrm>
            <a:off x="3155437" y="924520"/>
            <a:ext cx="7057745" cy="4729560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defRPr sz="3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br>
              <a:rPr sz="1800"/>
            </a:br>
            <a:r>
              <a:t>プログラミング</a:t>
            </a:r>
          </a:p>
        </p:txBody>
      </p:sp>
      <p:sp>
        <p:nvSpPr>
          <p:cNvPr id="308" name="必要な動きを…"/>
          <p:cNvSpPr/>
          <p:nvPr/>
        </p:nvSpPr>
        <p:spPr>
          <a:xfrm>
            <a:off x="3733601" y="2115442"/>
            <a:ext cx="2206428" cy="2076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必要な動きを</a:t>
            </a:r>
          </a:p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分けて考える</a:t>
            </a:r>
          </a:p>
        </p:txBody>
      </p:sp>
      <p:sp>
        <p:nvSpPr>
          <p:cNvPr id="309" name="動きに対応した…"/>
          <p:cNvSpPr/>
          <p:nvPr/>
        </p:nvSpPr>
        <p:spPr>
          <a:xfrm>
            <a:off x="7507609" y="2115442"/>
            <a:ext cx="2206428" cy="2076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動きに対応した</a:t>
            </a:r>
          </a:p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命令にする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3662429" y="4374240"/>
            <a:ext cx="6043762" cy="1005120"/>
            <a:chOff x="0" y="0"/>
            <a:chExt cx="6043760" cy="1005118"/>
          </a:xfrm>
        </p:grpSpPr>
        <p:sp>
          <p:nvSpPr>
            <p:cNvPr id="310" name="Triangle"/>
            <p:cNvSpPr/>
            <p:nvPr/>
          </p:nvSpPr>
          <p:spPr>
            <a:xfrm>
              <a:off x="0" y="0"/>
              <a:ext cx="6043761" cy="510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1" name="試行錯誤"/>
            <p:cNvSpPr/>
            <p:nvPr/>
          </p:nvSpPr>
          <p:spPr>
            <a:xfrm>
              <a:off x="15722" y="494505"/>
              <a:ext cx="6012317" cy="510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試行錯誤</a:t>
              </a:r>
            </a:p>
          </p:txBody>
        </p:sp>
      </p:grpSp>
      <p:sp>
        <p:nvSpPr>
          <p:cNvPr id="313" name="知識・技能等の活用"/>
          <p:cNvSpPr/>
          <p:nvPr/>
        </p:nvSpPr>
        <p:spPr>
          <a:xfrm>
            <a:off x="3143398" y="6700457"/>
            <a:ext cx="7019646" cy="575602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知識・技能等の活用</a:t>
            </a:r>
          </a:p>
        </p:txBody>
      </p:sp>
      <p:sp>
        <p:nvSpPr>
          <p:cNvPr id="314" name="解決"/>
          <p:cNvSpPr/>
          <p:nvPr/>
        </p:nvSpPr>
        <p:spPr>
          <a:xfrm>
            <a:off x="11307018" y="2518833"/>
            <a:ext cx="1270001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4D8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解決</a:t>
            </a:r>
          </a:p>
        </p:txBody>
      </p:sp>
      <p:sp>
        <p:nvSpPr>
          <p:cNvPr id="315" name="Arrow"/>
          <p:cNvSpPr/>
          <p:nvPr/>
        </p:nvSpPr>
        <p:spPr>
          <a:xfrm>
            <a:off x="2197885" y="2651273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Arrow"/>
          <p:cNvSpPr/>
          <p:nvPr/>
        </p:nvSpPr>
        <p:spPr>
          <a:xfrm rot="5400000">
            <a:off x="1003266" y="1536848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Arrow"/>
          <p:cNvSpPr/>
          <p:nvPr/>
        </p:nvSpPr>
        <p:spPr>
          <a:xfrm>
            <a:off x="10334137" y="2651273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Arrow"/>
          <p:cNvSpPr/>
          <p:nvPr/>
        </p:nvSpPr>
        <p:spPr>
          <a:xfrm>
            <a:off x="6300485" y="2067073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" name="Arrow"/>
          <p:cNvSpPr/>
          <p:nvPr/>
        </p:nvSpPr>
        <p:spPr>
          <a:xfrm flipH="1">
            <a:off x="6300485" y="3220657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Arrow"/>
          <p:cNvSpPr/>
          <p:nvPr/>
        </p:nvSpPr>
        <p:spPr>
          <a:xfrm rot="16200000">
            <a:off x="6300485" y="5665184"/>
            <a:ext cx="846668" cy="1005119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小学校プログラミング教育の手引の図4を改変"/>
          <p:cNvSpPr txBox="1"/>
          <p:nvPr/>
        </p:nvSpPr>
        <p:spPr>
          <a:xfrm>
            <a:off x="1722145" y="8779933"/>
            <a:ext cx="956051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小学校プログラミング教育の手引の図4を改変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2,140:WAIT30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2,70:WAIT30</a:t>
            </a:r>
          </a:p>
          <a:p>
            <a:pPr algn="l">
              <a:defRPr sz="45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25 IF BTN()=0 CONT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</p:txBody>
      </p:sp>
      <p:sp>
        <p:nvSpPr>
          <p:cNvPr id="1497" name="ボタンを押すと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ボタンを押すと？</a:t>
            </a:r>
          </a:p>
        </p:txBody>
      </p:sp>
      <p:sp>
        <p:nvSpPr>
          <p:cNvPr id="1498" name="ボタンで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ボタンでサーボ</a:t>
            </a:r>
          </a:p>
        </p:txBody>
      </p:sp>
      <p:sp>
        <p:nvSpPr>
          <p:cNvPr id="1499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47" y="48397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10 PWM 2,140:WAIT30…"/>
          <p:cNvSpPr txBox="1"/>
          <p:nvPr/>
        </p:nvSpPr>
        <p:spPr>
          <a:xfrm>
            <a:off x="142974" y="2499835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2,140:WAIT30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2,70:WAIT30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25 IF </a:t>
            </a:r>
            <a:r>
              <a:rPr>
                <a:solidFill>
                  <a:schemeClr val="accent5"/>
                </a:solidFill>
              </a:rPr>
              <a:t>IOT.IN()</a:t>
            </a:r>
            <a:r>
              <a:t>=0 CONT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</p:txBody>
      </p:sp>
      <p:sp>
        <p:nvSpPr>
          <p:cNvPr id="1503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04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05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15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-40〜125℃ ±4℃…"/>
          <p:cNvSpPr txBox="1"/>
          <p:nvPr/>
        </p:nvSpPr>
        <p:spPr>
          <a:xfrm>
            <a:off x="1076346" y="8383815"/>
            <a:ext cx="409651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15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11" name="-40〜105℃ ±0.5℃…"/>
          <p:cNvSpPr txBox="1"/>
          <p:nvPr/>
        </p:nvSpPr>
        <p:spPr>
          <a:xfrm>
            <a:off x="7433720" y="8383815"/>
            <a:ext cx="454548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514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16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23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17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8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9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0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1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2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29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24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5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6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7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8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0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31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32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33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34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35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36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37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1540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42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49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43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4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5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6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7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8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55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50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1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2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3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4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56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57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58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59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60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61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62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63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1566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15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68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75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69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0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1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2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3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4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81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76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7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8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9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0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82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83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84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85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86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87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88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89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15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IoTでイライラを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IoTでイライラを</a:t>
            </a:r>
          </a:p>
          <a:p>
            <a:pPr/>
            <a:r>
              <a:t>かいけつしよう</a:t>
            </a:r>
          </a:p>
        </p:txBody>
      </p:sp>
      <p:pic>
        <p:nvPicPr>
          <p:cNvPr id="15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課題"/>
          <p:cNvSpPr/>
          <p:nvPr/>
        </p:nvSpPr>
        <p:spPr>
          <a:xfrm>
            <a:off x="135100" y="6635099"/>
            <a:ext cx="2478121" cy="2478121"/>
          </a:xfrm>
          <a:prstGeom prst="ellipse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課題</a:t>
            </a:r>
          </a:p>
        </p:txBody>
      </p:sp>
      <p:sp>
        <p:nvSpPr>
          <p:cNvPr id="1596" name="アイデア"/>
          <p:cNvSpPr/>
          <p:nvPr/>
        </p:nvSpPr>
        <p:spPr>
          <a:xfrm>
            <a:off x="3641300" y="4582759"/>
            <a:ext cx="2478121" cy="247812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アイデア</a:t>
            </a:r>
          </a:p>
        </p:txBody>
      </p:sp>
      <p:sp>
        <p:nvSpPr>
          <p:cNvPr id="1597" name="データ"/>
          <p:cNvSpPr/>
          <p:nvPr/>
        </p:nvSpPr>
        <p:spPr>
          <a:xfrm>
            <a:off x="7147500" y="6805844"/>
            <a:ext cx="2478121" cy="2478121"/>
          </a:xfrm>
          <a:prstGeom prst="ellipse">
            <a:avLst/>
          </a:prstGeom>
          <a:solidFill>
            <a:schemeClr val="accent1">
              <a:hueOff val="47394"/>
              <a:satOff val="-25753"/>
              <a:lumOff val="-7544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データ</a:t>
            </a:r>
          </a:p>
        </p:txBody>
      </p:sp>
      <p:sp>
        <p:nvSpPr>
          <p:cNvPr id="1598" name="アプリ"/>
          <p:cNvSpPr/>
          <p:nvPr/>
        </p:nvSpPr>
        <p:spPr>
          <a:xfrm>
            <a:off x="7147500" y="2825819"/>
            <a:ext cx="2478121" cy="2478122"/>
          </a:xfrm>
          <a:prstGeom prst="ellipse">
            <a:avLst/>
          </a:prstGeom>
          <a:solidFill>
            <a:schemeClr val="accent4">
              <a:satOff val="1488"/>
              <a:lumOff val="-7242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アプリ</a:t>
            </a:r>
          </a:p>
        </p:txBody>
      </p:sp>
      <p:sp>
        <p:nvSpPr>
          <p:cNvPr id="1599" name="イノベーション"/>
          <p:cNvSpPr/>
          <p:nvPr/>
        </p:nvSpPr>
        <p:spPr>
          <a:xfrm>
            <a:off x="10391579" y="640380"/>
            <a:ext cx="2478121" cy="2478121"/>
          </a:xfrm>
          <a:prstGeom prst="ellipse">
            <a:avLst/>
          </a:prstGeom>
          <a:solidFill>
            <a:schemeClr val="accent3">
              <a:hueOff val="-333989"/>
              <a:satOff val="3917"/>
              <a:lumOff val="-666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5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イノベーション</a:t>
            </a:r>
          </a:p>
        </p:txBody>
      </p:sp>
      <p:sp>
        <p:nvSpPr>
          <p:cNvPr id="1600" name="Line"/>
          <p:cNvSpPr/>
          <p:nvPr/>
        </p:nvSpPr>
        <p:spPr>
          <a:xfrm flipV="1">
            <a:off x="2593380" y="6438919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01" name="Line"/>
          <p:cNvSpPr/>
          <p:nvPr/>
        </p:nvSpPr>
        <p:spPr>
          <a:xfrm flipV="1">
            <a:off x="6038140" y="4526031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02" name="Line"/>
          <p:cNvSpPr/>
          <p:nvPr/>
        </p:nvSpPr>
        <p:spPr>
          <a:xfrm flipV="1">
            <a:off x="9372720" y="2510411"/>
            <a:ext cx="1169864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03" name="Line"/>
          <p:cNvSpPr/>
          <p:nvPr/>
        </p:nvSpPr>
        <p:spPr>
          <a:xfrm flipV="1">
            <a:off x="8386560" y="5431175"/>
            <a:ext cx="1" cy="1298234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04" name="課題からスタート…"/>
          <p:cNvSpPr txBox="1"/>
          <p:nvPr/>
        </p:nvSpPr>
        <p:spPr>
          <a:xfrm>
            <a:off x="150469" y="271789"/>
            <a:ext cx="751840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課題からスタート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アイデア＋データ→アプリ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横展開してイノベーション！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08" name="Table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09" name="Line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6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13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614" name="Arrow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5" name="Arrow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IGAスクール構想！"/>
          <p:cNvSpPr txBox="1"/>
          <p:nvPr/>
        </p:nvSpPr>
        <p:spPr>
          <a:xfrm>
            <a:off x="2222283" y="4203700"/>
            <a:ext cx="856023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GIGAスクール構想！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6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621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622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626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627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630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6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6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6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645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648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6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課題…"/>
          <p:cNvSpPr txBox="1"/>
          <p:nvPr/>
        </p:nvSpPr>
        <p:spPr>
          <a:xfrm>
            <a:off x="435094" y="6177127"/>
            <a:ext cx="364744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課題</a:t>
            </a:r>
          </a:p>
          <a:p>
            <a:pPr algn="l">
              <a:defRPr sz="2000"/>
            </a:pPr>
            <a:r>
              <a:t>デジタル教科書の今後の在り方</a:t>
            </a:r>
          </a:p>
        </p:txBody>
      </p:sp>
      <p:sp>
        <p:nvSpPr>
          <p:cNvPr id="326" name="課題…"/>
          <p:cNvSpPr txBox="1"/>
          <p:nvPr/>
        </p:nvSpPr>
        <p:spPr>
          <a:xfrm>
            <a:off x="8785486" y="6195987"/>
            <a:ext cx="3737103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課題</a:t>
            </a:r>
          </a:p>
          <a:p>
            <a:pPr algn="l">
              <a:defRPr sz="2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教師の在り方や果たすべき役割</a:t>
            </a:r>
          </a:p>
          <a:p>
            <a:pPr algn="l">
              <a:defRPr sz="2000"/>
            </a:pPr>
            <a:r>
              <a:t>指導体制</a:t>
            </a:r>
          </a:p>
          <a:p>
            <a:pPr algn="l">
              <a:defRPr sz="2000"/>
            </a:pPr>
            <a:r>
              <a:t>ICT活用指導力の向上方策</a:t>
            </a:r>
          </a:p>
          <a:p>
            <a:pPr algn="l">
              <a:defRPr sz="2000"/>
            </a:pPr>
            <a:r>
              <a:t>年間授業時数</a:t>
            </a:r>
          </a:p>
          <a:p>
            <a:pPr algn="l">
              <a:defRPr sz="2000"/>
            </a:pPr>
            <a:r>
              <a:t>標準的な授業時間</a:t>
            </a:r>
          </a:p>
          <a:p>
            <a:pPr algn="l">
              <a:defRPr sz="2000"/>
            </a:pPr>
            <a:r>
              <a:t>学年を超えた学び</a:t>
            </a:r>
          </a:p>
        </p:txBody>
      </p:sp>
      <p:sp>
        <p:nvSpPr>
          <p:cNvPr id="327" name="ソフト…"/>
          <p:cNvSpPr/>
          <p:nvPr/>
        </p:nvSpPr>
        <p:spPr>
          <a:xfrm>
            <a:off x="262466" y="3581400"/>
            <a:ext cx="4043496" cy="215033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ソフト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デジタル教科書・教材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ICT活用した学習活動</a:t>
            </a:r>
          </a:p>
        </p:txBody>
      </p:sp>
      <p:sp>
        <p:nvSpPr>
          <p:cNvPr id="328" name="ハード…"/>
          <p:cNvSpPr/>
          <p:nvPr/>
        </p:nvSpPr>
        <p:spPr>
          <a:xfrm>
            <a:off x="4480652" y="3581400"/>
            <a:ext cx="4043496" cy="2150335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ハード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１人１台コンピューター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高速無線ネットワーク</a:t>
            </a:r>
          </a:p>
        </p:txBody>
      </p:sp>
      <p:sp>
        <p:nvSpPr>
          <p:cNvPr id="329" name="指導体制…"/>
          <p:cNvSpPr/>
          <p:nvPr/>
        </p:nvSpPr>
        <p:spPr>
          <a:xfrm>
            <a:off x="8698838" y="3581400"/>
            <a:ext cx="4043496" cy="2150335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指導体制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教員のICT活用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（求む、企業からの支援）</a:t>
            </a:r>
          </a:p>
        </p:txBody>
      </p:sp>
      <p:sp>
        <p:nvSpPr>
          <p:cNvPr id="330" name="GIGAスクール 個別最適化された学び"/>
          <p:cNvSpPr/>
          <p:nvPr/>
        </p:nvSpPr>
        <p:spPr>
          <a:xfrm>
            <a:off x="3002061" y="445922"/>
            <a:ext cx="6768704" cy="2436085"/>
          </a:xfrm>
          <a:prstGeom prst="roundRect">
            <a:avLst>
              <a:gd name="adj" fmla="val 13241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GIGAスクール</a:t>
            </a:r>
            <a:br/>
            <a:r>
              <a:t>個別最適化された学び</a:t>
            </a:r>
          </a:p>
        </p:txBody>
      </p:sp>
      <p:sp>
        <p:nvSpPr>
          <p:cNvPr id="331" name="一斉授業"/>
          <p:cNvSpPr/>
          <p:nvPr/>
        </p:nvSpPr>
        <p:spPr>
          <a:xfrm>
            <a:off x="10959207" y="1334558"/>
            <a:ext cx="1960365" cy="816505"/>
          </a:xfrm>
          <a:prstGeom prst="roundRect">
            <a:avLst>
              <a:gd name="adj" fmla="val 17675"/>
            </a:avLst>
          </a:prstGeom>
          <a:solidFill>
            <a:srgbClr val="A6AA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一斉授業</a:t>
            </a:r>
          </a:p>
        </p:txBody>
      </p:sp>
      <p:sp>
        <p:nvSpPr>
          <p:cNvPr id="332" name="Double Arrow"/>
          <p:cNvSpPr/>
          <p:nvPr/>
        </p:nvSpPr>
        <p:spPr>
          <a:xfrm>
            <a:off x="9850966" y="1417637"/>
            <a:ext cx="1028040" cy="650347"/>
          </a:xfrm>
          <a:prstGeom prst="leftRightArrow">
            <a:avLst>
              <a:gd name="adj1" fmla="val 32285"/>
              <a:gd name="adj2" fmla="val 52988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3" name="Rounded Rectangle"/>
          <p:cNvSpPr/>
          <p:nvPr/>
        </p:nvSpPr>
        <p:spPr>
          <a:xfrm>
            <a:off x="76200" y="3365301"/>
            <a:ext cx="12852400" cy="2582533"/>
          </a:xfrm>
          <a:prstGeom prst="roundRect">
            <a:avLst>
              <a:gd name="adj" fmla="val 16227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4" name="Arrow"/>
          <p:cNvSpPr/>
          <p:nvPr/>
        </p:nvSpPr>
        <p:spPr>
          <a:xfrm rot="16200000">
            <a:off x="6018113" y="2412073"/>
            <a:ext cx="736601" cy="1203062"/>
          </a:xfrm>
          <a:prstGeom prst="rightArrow">
            <a:avLst>
              <a:gd name="adj1" fmla="val 35897"/>
              <a:gd name="adj2" fmla="val 659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5" name="対義語?"/>
          <p:cNvSpPr txBox="1"/>
          <p:nvPr/>
        </p:nvSpPr>
        <p:spPr>
          <a:xfrm>
            <a:off x="9854318" y="2180166"/>
            <a:ext cx="102133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対義語?</a:t>
            </a:r>
          </a:p>
        </p:txBody>
      </p:sp>
      <p:sp>
        <p:nvSpPr>
          <p:cNvPr id="336" name="「児童生徒１人１台コンピュータ」の実現を見据えた施策パッケージ（令和元年12月19日）…"/>
          <p:cNvSpPr txBox="1"/>
          <p:nvPr/>
        </p:nvSpPr>
        <p:spPr>
          <a:xfrm>
            <a:off x="94731" y="8475637"/>
            <a:ext cx="8107871" cy="88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/>
            </a:pPr>
            <a:r>
              <a:t>「児童生徒１人１台コンピュータ」の実現を見据えた施策パッケージ（令和元年12月19日）</a:t>
            </a:r>
          </a:p>
          <a:p>
            <a:pPr>
              <a:defRPr sz="1500"/>
            </a:pPr>
            <a:r>
              <a:rPr u="sng">
                <a:hlinkClick r:id="rId3" invalidUrl="" action="" tgtFrame="" tooltip="" history="1" highlightClick="0" endSnd="0"/>
              </a:rPr>
              <a:t>https://www.mext.go.jp/content/20191225-mxt_syoto01_000003278_04.pdf</a:t>
            </a:r>
          </a:p>
          <a:p>
            <a:pPr>
              <a:defRPr sz="1500"/>
            </a:pPr>
            <a:r>
              <a:t>文科省資料を改変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Apple I (1976年)…"/>
          <p:cNvSpPr txBox="1"/>
          <p:nvPr/>
        </p:nvSpPr>
        <p:spPr>
          <a:xfrm>
            <a:off x="6921500" y="823383"/>
            <a:ext cx="5892801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6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655" name="Apple I 開発者 - スティーブ・ウォズニアック氏"/>
          <p:cNvSpPr txBox="1"/>
          <p:nvPr/>
        </p:nvSpPr>
        <p:spPr>
          <a:xfrm>
            <a:off x="6864507" y="9190566"/>
            <a:ext cx="60598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6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57" name="Table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自分で学べる＝さいきょ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自分で学べる＝さいきょう</a:t>
            </a:r>
          </a:p>
        </p:txBody>
      </p:sp>
      <p:pic>
        <p:nvPicPr>
          <p:cNvPr id="16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664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665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668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669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670" name="Rectangle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2" name="Table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73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78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676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77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81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679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0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19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68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684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720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89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68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690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91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696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692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3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4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5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6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0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698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9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04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701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02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03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11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705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6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7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8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9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0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12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713" name="1. サンワサプライ 有線USBキーボード…"/>
          <p:cNvSpPr txBox="1"/>
          <p:nvPr/>
        </p:nvSpPr>
        <p:spPr>
          <a:xfrm>
            <a:off x="3991544" y="1261594"/>
            <a:ext cx="560679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667</a:t>
            </a:r>
            <a:r>
              <a:t>円</a:t>
            </a:r>
          </a:p>
        </p:txBody>
      </p:sp>
      <p:sp>
        <p:nvSpPr>
          <p:cNvPr id="1714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715" name="4. コンポジットケーブル…"/>
          <p:cNvSpPr txBox="1"/>
          <p:nvPr/>
        </p:nvSpPr>
        <p:spPr>
          <a:xfrm>
            <a:off x="150522" y="8097598"/>
            <a:ext cx="3912719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110</a:t>
            </a:r>
            <a:r>
              <a:t>円</a:t>
            </a:r>
          </a:p>
        </p:txBody>
      </p:sp>
      <p:sp>
        <p:nvSpPr>
          <p:cNvPr id="1716" name="3. microUSBケーブル…"/>
          <p:cNvSpPr txBox="1"/>
          <p:nvPr/>
        </p:nvSpPr>
        <p:spPr>
          <a:xfrm>
            <a:off x="9193145" y="8421697"/>
            <a:ext cx="373075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110</a:t>
            </a:r>
            <a:r>
              <a:t>円</a:t>
            </a:r>
          </a:p>
        </p:txBody>
      </p:sp>
      <p:sp>
        <p:nvSpPr>
          <p:cNvPr id="1717" name="2. USB ACアダプター…"/>
          <p:cNvSpPr txBox="1"/>
          <p:nvPr/>
        </p:nvSpPr>
        <p:spPr>
          <a:xfrm>
            <a:off x="9549101" y="2710879"/>
            <a:ext cx="3298242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330</a:t>
            </a:r>
            <a:r>
              <a:t>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659" y="-8467"/>
            <a:ext cx="15678118" cy="5383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" y="5824339"/>
            <a:ext cx="4822419" cy="3674224"/>
          </a:xfrm>
          <a:prstGeom prst="rect">
            <a:avLst/>
          </a:prstGeom>
          <a:ln w="12700">
            <a:miter lim="400000"/>
          </a:ln>
        </p:spPr>
      </p:pic>
      <p:sp>
        <p:nvSpPr>
          <p:cNvPr id="1724" name="無線LAN接続ボード…"/>
          <p:cNvSpPr txBox="1"/>
          <p:nvPr/>
        </p:nvSpPr>
        <p:spPr>
          <a:xfrm>
            <a:off x="6966788" y="6353351"/>
            <a:ext cx="4760824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無線LAN接続ボード</a:t>
            </a:r>
          </a:p>
          <a:p>
            <a:pPr/>
            <a:r>
              <a:t>MixJuice</a:t>
            </a:r>
          </a:p>
          <a:p>
            <a:pPr/>
            <a:r>
              <a:t>（ミックスジュース）</a:t>
            </a:r>
          </a:p>
          <a:p>
            <a:pPr/>
            <a:r>
              <a:t>¥2,750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27" name="鯖江市全12校、総合2コマでプログラミングスタート！"/>
          <p:cNvSpPr txBox="1"/>
          <p:nvPr/>
        </p:nvSpPr>
        <p:spPr>
          <a:xfrm>
            <a:off x="736879" y="8712200"/>
            <a:ext cx="1153104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鯖江市全12校、総合2コマでプログラミングスタート！</a:t>
            </a:r>
          </a:p>
        </p:txBody>
      </p:sp>
      <p:sp>
        <p:nvSpPr>
          <p:cNvPr id="1728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904" t="0" r="0" b="0"/>
          <a:stretch>
            <a:fillRect/>
          </a:stretch>
        </p:blipFill>
        <p:spPr>
          <a:xfrm>
            <a:off x="138972" y="283982"/>
            <a:ext cx="11766394" cy="6745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8966" y="5185130"/>
            <a:ext cx="6321018" cy="37133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2" name="IchigoJam…"/>
          <p:cNvSpPr txBox="1"/>
          <p:nvPr/>
        </p:nvSpPr>
        <p:spPr>
          <a:xfrm>
            <a:off x="666233" y="7335821"/>
            <a:ext cx="47974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</a:t>
            </a:r>
          </a:p>
          <a:p>
            <a:pPr/>
            <a:r>
              <a:t>学校向け新プロダクト</a:t>
            </a:r>
          </a:p>
          <a:p>
            <a:pPr/>
            <a:r>
              <a:t>IchigoDyhook 登場！</a:t>
            </a:r>
          </a:p>
        </p:txBody>
      </p:sp>
      <p:sp>
        <p:nvSpPr>
          <p:cNvPr id="1733" name="https://pcn.club/sp/dyhook/"/>
          <p:cNvSpPr txBox="1"/>
          <p:nvPr/>
        </p:nvSpPr>
        <p:spPr>
          <a:xfrm>
            <a:off x="7491598" y="9032419"/>
            <a:ext cx="44357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https://pcn.club/sp/dyhook/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Rectangle"/>
          <p:cNvSpPr/>
          <p:nvPr/>
        </p:nvSpPr>
        <p:spPr>
          <a:xfrm>
            <a:off x="416034" y="2827456"/>
            <a:ext cx="12476656" cy="40986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6" name="“The best way to predict the future is invent it.”…"/>
          <p:cNvSpPr txBox="1"/>
          <p:nvPr/>
        </p:nvSpPr>
        <p:spPr>
          <a:xfrm>
            <a:off x="1165324" y="441960"/>
            <a:ext cx="10674153" cy="216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“The best way to predict the future is invent it.”</a:t>
            </a:r>
          </a:p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（ベストな未来予測法、それは、創ること）</a:t>
            </a:r>
          </a:p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by Alan Kay</a:t>
            </a:r>
          </a:p>
        </p:txBody>
      </p:sp>
      <p:pic>
        <p:nvPicPr>
          <p:cNvPr id="17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151" y="2878256"/>
            <a:ext cx="7747001" cy="391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9358" y="5939746"/>
            <a:ext cx="2157071" cy="2876094"/>
          </a:xfrm>
          <a:prstGeom prst="rect">
            <a:avLst/>
          </a:prstGeom>
          <a:ln w="12700">
            <a:miter lim="400000"/>
          </a:ln>
        </p:spPr>
      </p:pic>
      <p:sp>
        <p:nvSpPr>
          <p:cNvPr id="1739" name="IchigoDyhook"/>
          <p:cNvSpPr txBox="1"/>
          <p:nvPr/>
        </p:nvSpPr>
        <p:spPr>
          <a:xfrm>
            <a:off x="10174541" y="5852363"/>
            <a:ext cx="21570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IchigoDyhook</a:t>
            </a:r>
          </a:p>
        </p:txBody>
      </p:sp>
      <p:sp>
        <p:nvSpPr>
          <p:cNvPr id="1740" name="Dynabook © 1968 Alan Key"/>
          <p:cNvSpPr txBox="1"/>
          <p:nvPr/>
        </p:nvSpPr>
        <p:spPr>
          <a:xfrm>
            <a:off x="1969450" y="7132319"/>
            <a:ext cx="436412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Dynabook</a:t>
            </a:r>
            <a:r>
              <a:t> © 1968 Alan Key</a:t>
            </a:r>
          </a:p>
        </p:txBody>
      </p:sp>
      <p:sp>
        <p:nvSpPr>
          <p:cNvPr id="1741" name="Alan Key from Wikipedia"/>
          <p:cNvSpPr txBox="1"/>
          <p:nvPr/>
        </p:nvSpPr>
        <p:spPr>
          <a:xfrm>
            <a:off x="6335694" y="8952477"/>
            <a:ext cx="393466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Alan Key</a:t>
            </a:r>
            <a:r>
              <a:t> from Wikipedia</a:t>
            </a:r>
          </a:p>
        </p:txBody>
      </p:sp>
      <p:pic>
        <p:nvPicPr>
          <p:cNvPr id="17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98925" y="3506906"/>
            <a:ext cx="2908301" cy="229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9" name="Text"/>
          <p:cNvSpPr txBox="1"/>
          <p:nvPr/>
        </p:nvSpPr>
        <p:spPr>
          <a:xfrm>
            <a:off x="30824" y="6863597"/>
            <a:ext cx="6652419" cy="17780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0" name="IoTプログラミング…"/>
          <p:cNvSpPr txBox="1"/>
          <p:nvPr>
            <p:ph type="title"/>
          </p:nvPr>
        </p:nvSpPr>
        <p:spPr>
          <a:xfrm>
            <a:off x="-66079" y="1562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34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sp>
        <p:nvSpPr>
          <p:cNvPr id="344" name="IOT.OUT1…"/>
          <p:cNvSpPr txBox="1"/>
          <p:nvPr/>
        </p:nvSpPr>
        <p:spPr>
          <a:xfrm>
            <a:off x="30824" y="4821766"/>
            <a:ext cx="6652419" cy="33274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IOT.OUT1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5" name="Rectangle"/>
          <p:cNvSpPr/>
          <p:nvPr/>
        </p:nvSpPr>
        <p:spPr>
          <a:xfrm>
            <a:off x="287866" y="6510866"/>
            <a:ext cx="194271" cy="731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3011" r="0" b="7557"/>
          <a:stretch>
            <a:fillRect/>
          </a:stretch>
        </p:blipFill>
        <p:spPr>
          <a:xfrm>
            <a:off x="6675957" y="4758001"/>
            <a:ext cx="6542361" cy="394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7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7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副賞 ノートPC / 3Dプリンタ他"/>
          <p:cNvSpPr txBox="1"/>
          <p:nvPr/>
        </p:nvSpPr>
        <p:spPr>
          <a:xfrm>
            <a:off x="7378926" y="3466979"/>
            <a:ext cx="536402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 / 3Dプリンタ他</a:t>
            </a:r>
          </a:p>
        </p:txBody>
      </p:sp>
      <p:sp>
        <p:nvSpPr>
          <p:cNvPr id="1750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7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752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7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756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022"/>
          <a:stretch>
            <a:fillRect/>
          </a:stretch>
        </p:blipFill>
        <p:spPr>
          <a:xfrm>
            <a:off x="-1" y="1418407"/>
            <a:ext cx="13004801" cy="73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お母さんのスマホ使いすぎを防止するマシーン！"/>
          <p:cNvSpPr txBox="1"/>
          <p:nvPr/>
        </p:nvSpPr>
        <p:spPr>
          <a:xfrm>
            <a:off x="193040" y="521434"/>
            <a:ext cx="1261872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759" name="PCNこどもプロコン受賞作品"/>
          <p:cNvSpPr txBox="1"/>
          <p:nvPr/>
        </p:nvSpPr>
        <p:spPr>
          <a:xfrm>
            <a:off x="2675635" y="8839262"/>
            <a:ext cx="7653529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PCNこどもプロコン受賞作品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社会の課題…"/>
          <p:cNvSpPr txBox="1"/>
          <p:nvPr>
            <p:ph type="body" idx="1"/>
          </p:nvPr>
        </p:nvSpPr>
        <p:spPr>
          <a:xfrm>
            <a:off x="285294" y="2748423"/>
            <a:ext cx="12434212" cy="6009354"/>
          </a:xfrm>
          <a:prstGeom prst="rect">
            <a:avLst/>
          </a:prstGeom>
        </p:spPr>
        <p:txBody>
          <a:bodyPr/>
          <a:lstStyle/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社会の課題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x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小中学生のアイデア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x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高専生の実装力</a:t>
            </a:r>
          </a:p>
        </p:txBody>
      </p:sp>
      <p:sp>
        <p:nvSpPr>
          <p:cNvPr id="1762" name="コンテストの必勝法＝社会に必要！"/>
          <p:cNvSpPr txBox="1"/>
          <p:nvPr/>
        </p:nvSpPr>
        <p:spPr>
          <a:xfrm>
            <a:off x="285294" y="370084"/>
            <a:ext cx="12434212" cy="150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6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コンテストの必勝法＝社会に必要！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こどもが創った新商品！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こどもが創った新商品！</a:t>
            </a:r>
          </a:p>
        </p:txBody>
      </p:sp>
      <p:sp>
        <p:nvSpPr>
          <p:cNvPr id="1765" name="ネットショップで誰でも気軽に売れる時代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ネットショップで誰でも気軽に売れる時代！</a:t>
            </a:r>
          </a:p>
        </p:txBody>
      </p:sp>
      <p:pic>
        <p:nvPicPr>
          <p:cNvPr id="1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768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88" y="-10584"/>
            <a:ext cx="13049975" cy="5664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33" y="5692107"/>
            <a:ext cx="7315201" cy="375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2" name="鯖江 Hana道場"/>
          <p:cNvSpPr txBox="1"/>
          <p:nvPr/>
        </p:nvSpPr>
        <p:spPr>
          <a:xfrm>
            <a:off x="8406384" y="5865674"/>
            <a:ext cx="360883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鯖江 Hana道場</a:t>
            </a:r>
          </a:p>
        </p:txBody>
      </p:sp>
      <p:sp>
        <p:nvSpPr>
          <p:cNvPr id="1773" name="http://hanadojo.com/"/>
          <p:cNvSpPr txBox="1"/>
          <p:nvPr/>
        </p:nvSpPr>
        <p:spPr>
          <a:xfrm>
            <a:off x="7453629" y="6686549"/>
            <a:ext cx="551434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http://hanadojo.com/</a:t>
            </a:r>
          </a:p>
        </p:txBody>
      </p:sp>
      <p:pic>
        <p:nvPicPr>
          <p:cNvPr id="17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8800" y="7507423"/>
            <a:ext cx="4064000" cy="189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3651" y="-51952"/>
            <a:ext cx="13672102" cy="8494635"/>
          </a:xfrm>
          <a:prstGeom prst="rect">
            <a:avLst/>
          </a:prstGeom>
          <a:ln w="12700">
            <a:miter lim="400000"/>
          </a:ln>
        </p:spPr>
      </p:pic>
      <p:sp>
        <p:nvSpPr>
          <p:cNvPr id="1777" name="PCNシリコンバレー"/>
          <p:cNvSpPr txBox="1"/>
          <p:nvPr/>
        </p:nvSpPr>
        <p:spPr>
          <a:xfrm>
            <a:off x="3542665" y="8724900"/>
            <a:ext cx="591947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PCNシリコンバレー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pic>
        <p:nvPicPr>
          <p:cNvPr id="1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978" y="-100486"/>
            <a:ext cx="12519822" cy="658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749139"/>
            <a:ext cx="8135962" cy="5000228"/>
          </a:xfrm>
          <a:prstGeom prst="rect">
            <a:avLst/>
          </a:prstGeom>
          <a:ln w="12700">
            <a:miter lim="400000"/>
          </a:ln>
        </p:spPr>
      </p:pic>
      <p:sp>
        <p:nvSpPr>
          <p:cNvPr id="1782" name="PCNフィリピン ターラック！…"/>
          <p:cNvSpPr txBox="1"/>
          <p:nvPr/>
        </p:nvSpPr>
        <p:spPr>
          <a:xfrm>
            <a:off x="8778492" y="7065093"/>
            <a:ext cx="3379623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PCNフィリピン</a:t>
            </a:r>
            <a:br/>
            <a:r>
              <a:t>ターラック！</a:t>
            </a:r>
          </a:p>
          <a:p>
            <a:pPr/>
            <a:r>
              <a:t>(2018.6.18)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8195" y="-61072"/>
            <a:ext cx="14294790" cy="8026174"/>
          </a:xfrm>
          <a:prstGeom prst="rect">
            <a:avLst/>
          </a:prstGeom>
          <a:ln w="12700">
            <a:miter lim="400000"/>
          </a:ln>
        </p:spPr>
      </p:pic>
      <p:sp>
        <p:nvSpPr>
          <p:cNvPr id="1785" name="PCNルワンダ （アフリカ）"/>
          <p:cNvSpPr txBox="1"/>
          <p:nvPr/>
        </p:nvSpPr>
        <p:spPr>
          <a:xfrm>
            <a:off x="2468562" y="8504767"/>
            <a:ext cx="806767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PCNルワンダ （アフリカ）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</a:t>
            </a:r>
          </a:p>
        </p:txBody>
      </p:sp>
      <p:sp>
        <p:nvSpPr>
          <p:cNvPr id="1788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75"/>
          <a:stretch>
            <a:fillRect/>
          </a:stretch>
        </p:blipFill>
        <p:spPr>
          <a:xfrm>
            <a:off x="-1119386" y="-969698"/>
            <a:ext cx="15243703" cy="9216397"/>
          </a:xfrm>
          <a:prstGeom prst="rect">
            <a:avLst/>
          </a:prstGeom>
          <a:ln w="12700">
            <a:miter lim="400000"/>
          </a:ln>
        </p:spPr>
      </p:pic>
      <p:sp>
        <p:nvSpPr>
          <p:cNvPr id="1790" name="PCNカトマンズ（ネパール）"/>
          <p:cNvSpPr txBox="1"/>
          <p:nvPr/>
        </p:nvSpPr>
        <p:spPr>
          <a:xfrm>
            <a:off x="1483867" y="8559800"/>
            <a:ext cx="1003706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PCNカトマンズ（ネパール）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楽しそうじゃない？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6000"/>
            </a:lvl1pPr>
          </a:lstStyle>
          <a:p>
            <a:pPr/>
            <a:r>
              <a:t>楽しそうじゃない？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すべてのこどもたちに…"/>
          <p:cNvSpPr txBox="1"/>
          <p:nvPr/>
        </p:nvSpPr>
        <p:spPr>
          <a:xfrm>
            <a:off x="-1" y="4837248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すべてのこどもたちに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プログラミングを</a:t>
            </a:r>
          </a:p>
        </p:txBody>
      </p:sp>
      <p:pic>
        <p:nvPicPr>
          <p:cNvPr id="17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746" y="1079500"/>
            <a:ext cx="8903308" cy="2752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96" name="http://pcn.club/"/>
          <p:cNvSpPr txBox="1"/>
          <p:nvPr/>
        </p:nvSpPr>
        <p:spPr>
          <a:xfrm>
            <a:off x="5206255" y="8644466"/>
            <a:ext cx="2592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http://pcn.club/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9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451" y="664391"/>
            <a:ext cx="10731898" cy="8950235"/>
          </a:xfrm>
          <a:prstGeom prst="rect">
            <a:avLst/>
          </a:prstGeom>
          <a:ln w="12700">
            <a:miter lim="400000"/>
          </a:ln>
        </p:spPr>
      </p:pic>
      <p:sp>
        <p:nvSpPr>
          <p:cNvPr id="1801" name="すべてのこどもたちにプログラミングを！"/>
          <p:cNvSpPr txBox="1"/>
          <p:nvPr/>
        </p:nvSpPr>
        <p:spPr>
          <a:xfrm>
            <a:off x="4075429" y="8885888"/>
            <a:ext cx="87553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すべてのこどもたちにプログラミングを！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ネットでサポートで、くじけない！"/>
          <p:cNvSpPr txBox="1"/>
          <p:nvPr>
            <p:ph type="body" sz="quarter" idx="1"/>
          </p:nvPr>
        </p:nvSpPr>
        <p:spPr>
          <a:xfrm>
            <a:off x="285294" y="237764"/>
            <a:ext cx="12434212" cy="1470959"/>
          </a:xfrm>
          <a:prstGeom prst="rect">
            <a:avLst/>
          </a:prstGeom>
        </p:spPr>
        <p:txBody>
          <a:bodyPr/>
          <a:lstStyle>
            <a:lvl1pPr marL="0" indent="0" algn="ctr" defTabSz="332993">
              <a:spcBef>
                <a:spcPts val="2100"/>
              </a:spcBef>
              <a:buSzTx/>
              <a:buNone/>
              <a:defRPr sz="6042"/>
            </a:lvl1pPr>
          </a:lstStyle>
          <a:p>
            <a:pPr/>
            <a:r>
              <a:t>ネットでサポートで、くじけない！</a:t>
            </a:r>
          </a:p>
        </p:txBody>
      </p:sp>
      <p:pic>
        <p:nvPicPr>
          <p:cNvPr id="180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50406" b="0"/>
          <a:stretch>
            <a:fillRect/>
          </a:stretch>
        </p:blipFill>
        <p:spPr>
          <a:xfrm>
            <a:off x="8413146" y="5782022"/>
            <a:ext cx="4349797" cy="374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996" y="3947795"/>
            <a:ext cx="3901513" cy="3610610"/>
          </a:xfrm>
          <a:prstGeom prst="rect">
            <a:avLst/>
          </a:prstGeom>
          <a:ln w="12700">
            <a:miter lim="400000"/>
          </a:ln>
        </p:spPr>
      </p:pic>
      <p:sp>
        <p:nvSpPr>
          <p:cNvPr id="1806" name="Twitter #IchigoJam"/>
          <p:cNvSpPr txBox="1"/>
          <p:nvPr/>
        </p:nvSpPr>
        <p:spPr>
          <a:xfrm>
            <a:off x="573161" y="2354430"/>
            <a:ext cx="2916620" cy="14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502412">
              <a:spcBef>
                <a:spcPts val="3300"/>
              </a:spcBef>
              <a:defRPr sz="34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Twitter #IchigoJam</a:t>
            </a:r>
          </a:p>
        </p:txBody>
      </p:sp>
      <p:sp>
        <p:nvSpPr>
          <p:cNvPr id="1807" name="Instagram #IchigoJam"/>
          <p:cNvSpPr txBox="1"/>
          <p:nvPr/>
        </p:nvSpPr>
        <p:spPr>
          <a:xfrm>
            <a:off x="4908623" y="3006364"/>
            <a:ext cx="2916620" cy="147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502412">
              <a:spcBef>
                <a:spcPts val="3300"/>
              </a:spcBef>
              <a:defRPr sz="34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Instagram #IchigoJam</a:t>
            </a:r>
          </a:p>
        </p:txBody>
      </p:sp>
      <p:sp>
        <p:nvSpPr>
          <p:cNvPr id="1808" name="Facebook IchigoJam-FAN"/>
          <p:cNvSpPr txBox="1"/>
          <p:nvPr/>
        </p:nvSpPr>
        <p:spPr>
          <a:xfrm>
            <a:off x="8933291" y="4115920"/>
            <a:ext cx="3309461" cy="14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496570">
              <a:spcBef>
                <a:spcPts val="32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Facebook</a:t>
            </a:r>
            <a:br/>
            <a:r>
              <a:t>IchigoJam-FAN</a:t>
            </a:r>
          </a:p>
        </p:txBody>
      </p:sp>
      <p:pic>
        <p:nvPicPr>
          <p:cNvPr id="18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9623" y="4549650"/>
            <a:ext cx="3674620" cy="4523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812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8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51" y="-205747"/>
            <a:ext cx="6208159" cy="9159962"/>
          </a:xfrm>
          <a:prstGeom prst="rect">
            <a:avLst/>
          </a:prstGeom>
          <a:ln w="12700">
            <a:miter lim="400000"/>
          </a:ln>
        </p:spPr>
      </p:pic>
      <p:sp>
        <p:nvSpPr>
          <p:cNvPr id="1814" name="株式会社 jig.jp 会長 福野泰介  @taisukef / Facebook…"/>
          <p:cNvSpPr txBox="1"/>
          <p:nvPr/>
        </p:nvSpPr>
        <p:spPr>
          <a:xfrm>
            <a:off x="3731365" y="8499809"/>
            <a:ext cx="662969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会長 福野泰介  @taisukef / Facebook</a:t>
            </a:r>
          </a:p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（地域情報化アドバイザー、オープンデータ伝道師）</a:t>
            </a:r>
          </a:p>
        </p:txBody>
      </p:sp>
      <p:pic>
        <p:nvPicPr>
          <p:cNvPr id="1815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817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81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13857" y="2394206"/>
            <a:ext cx="3887491" cy="388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@taisukef"/>
          <p:cNvSpPr txBox="1"/>
          <p:nvPr/>
        </p:nvSpPr>
        <p:spPr>
          <a:xfrm>
            <a:off x="9418285" y="6409267"/>
            <a:ext cx="23294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@taisukef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なかよくなろう！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358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363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364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365" name="ネットにつながる IchigoJam IoT…"/>
          <p:cNvSpPr txBox="1"/>
          <p:nvPr/>
        </p:nvSpPr>
        <p:spPr>
          <a:xfrm>
            <a:off x="761047" y="483524"/>
            <a:ext cx="1148270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= IchigoSoda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72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わくわく電子工作セットをあけよ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わくわく電子工作セットをあけよう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378" name="みじかいほうを…"/>
          <p:cNvSpPr txBox="1"/>
          <p:nvPr/>
        </p:nvSpPr>
        <p:spPr>
          <a:xfrm>
            <a:off x="1198164" y="4940300"/>
            <a:ext cx="328765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383" name="Group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37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"/>
          <p:cNvGrpSpPr/>
          <p:nvPr/>
        </p:nvGrpSpPr>
        <p:grpSpPr>
          <a:xfrm flipH="1">
            <a:off x="2217978" y="5873377"/>
            <a:ext cx="365846" cy="336848"/>
            <a:chOff x="0" y="0"/>
            <a:chExt cx="365844" cy="336847"/>
          </a:xfrm>
        </p:grpSpPr>
        <p:sp>
          <p:nvSpPr>
            <p:cNvPr id="388" name="Rectangle"/>
            <p:cNvSpPr/>
            <p:nvPr/>
          </p:nvSpPr>
          <p:spPr>
            <a:xfrm rot="5400000">
              <a:off x="186001" y="43289"/>
              <a:ext cx="119658" cy="24003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9" name="Rectangle"/>
            <p:cNvSpPr/>
            <p:nvPr/>
          </p:nvSpPr>
          <p:spPr>
            <a:xfrm rot="5400000">
              <a:off x="-48410" y="48409"/>
              <a:ext cx="336848" cy="24002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1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0" name="Connection Line"/>
          <p:cNvSpPr/>
          <p:nvPr/>
        </p:nvSpPr>
        <p:spPr>
          <a:xfrm>
            <a:off x="9266259" y="5779491"/>
            <a:ext cx="1662708" cy="904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88" fill="norm" stroke="1" extrusionOk="0">
                <a:moveTo>
                  <a:pt x="0" y="21277"/>
                </a:moveTo>
                <a:cubicBezTo>
                  <a:pt x="12467" y="21600"/>
                  <a:pt x="19667" y="14508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5" name="Group"/>
          <p:cNvGrpSpPr/>
          <p:nvPr/>
        </p:nvGrpSpPr>
        <p:grpSpPr>
          <a:xfrm>
            <a:off x="10545837" y="4267791"/>
            <a:ext cx="783036" cy="1511796"/>
            <a:chOff x="0" y="0"/>
            <a:chExt cx="783034" cy="1511795"/>
          </a:xfrm>
        </p:grpSpPr>
        <p:sp>
          <p:nvSpPr>
            <p:cNvPr id="393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4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8483224" y="6459892"/>
            <a:ext cx="783036" cy="405574"/>
            <a:chOff x="0" y="0"/>
            <a:chExt cx="783034" cy="405572"/>
          </a:xfrm>
        </p:grpSpPr>
        <p:sp>
          <p:nvSpPr>
            <p:cNvPr id="396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7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8431197" y="5557150"/>
            <a:ext cx="1511796" cy="783036"/>
            <a:chOff x="0" y="0"/>
            <a:chExt cx="1511795" cy="783034"/>
          </a:xfrm>
        </p:grpSpPr>
        <p:sp>
          <p:nvSpPr>
            <p:cNvPr id="399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0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1" name="Connection Line"/>
          <p:cNvSpPr/>
          <p:nvPr/>
        </p:nvSpPr>
        <p:spPr>
          <a:xfrm>
            <a:off x="8608076" y="4192497"/>
            <a:ext cx="1580138" cy="1780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8" h="21600" fill="norm" stroke="1" extrusionOk="0">
                <a:moveTo>
                  <a:pt x="15068" y="21600"/>
                </a:moveTo>
                <a:cubicBezTo>
                  <a:pt x="21600" y="20255"/>
                  <a:pt x="16577" y="13055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405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406" name="でんげん"/>
          <p:cNvSpPr txBox="1"/>
          <p:nvPr/>
        </p:nvSpPr>
        <p:spPr>
          <a:xfrm>
            <a:off x="90014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407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452" name="Connection Line"/>
          <p:cNvSpPr/>
          <p:nvPr/>
        </p:nvSpPr>
        <p:spPr>
          <a:xfrm>
            <a:off x="652160" y="3116659"/>
            <a:ext cx="1365822" cy="2940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6" h="20114" fill="norm" stroke="1" extrusionOk="0">
                <a:moveTo>
                  <a:pt x="16286" y="19835"/>
                </a:moveTo>
                <a:cubicBezTo>
                  <a:pt x="-3849" y="21600"/>
                  <a:pt x="-5314" y="14988"/>
                  <a:pt x="11892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11" name="Group"/>
          <p:cNvGrpSpPr/>
          <p:nvPr/>
        </p:nvGrpSpPr>
        <p:grpSpPr>
          <a:xfrm>
            <a:off x="3767375" y="5847977"/>
            <a:ext cx="365846" cy="336848"/>
            <a:chOff x="0" y="0"/>
            <a:chExt cx="365844" cy="336847"/>
          </a:xfrm>
        </p:grpSpPr>
        <p:sp>
          <p:nvSpPr>
            <p:cNvPr id="409" name="Rectangle"/>
            <p:cNvSpPr/>
            <p:nvPr/>
          </p:nvSpPr>
          <p:spPr>
            <a:xfrm rot="5400000">
              <a:off x="186001" y="43289"/>
              <a:ext cx="119658" cy="24003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0" name="Rectangle"/>
            <p:cNvSpPr/>
            <p:nvPr/>
          </p:nvSpPr>
          <p:spPr>
            <a:xfrm rot="5400000">
              <a:off x="-48410" y="48409"/>
              <a:ext cx="336848" cy="24002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12" name="Rounded Rectangle"/>
          <p:cNvSpPr/>
          <p:nvPr/>
        </p:nvSpPr>
        <p:spPr>
          <a:xfrm rot="5400000">
            <a:off x="1420862" y="5665358"/>
            <a:ext cx="558801" cy="783035"/>
          </a:xfrm>
          <a:prstGeom prst="roundRect">
            <a:avLst>
              <a:gd name="adj" fmla="val 2305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1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11601122" y="4267791"/>
            <a:ext cx="783036" cy="1511796"/>
            <a:chOff x="0" y="0"/>
            <a:chExt cx="783034" cy="1511795"/>
          </a:xfrm>
        </p:grpSpPr>
        <p:sp>
          <p:nvSpPr>
            <p:cNvPr id="418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9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3" name="Connection Line"/>
          <p:cNvSpPr/>
          <p:nvPr/>
        </p:nvSpPr>
        <p:spPr>
          <a:xfrm>
            <a:off x="637735" y="5223996"/>
            <a:ext cx="4742965" cy="352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2" h="21600" fill="norm" stroke="1" extrusionOk="0">
                <a:moveTo>
                  <a:pt x="20412" y="21600"/>
                </a:moveTo>
                <a:cubicBezTo>
                  <a:pt x="5559" y="21196"/>
                  <a:pt x="-1188" y="13996"/>
                  <a:pt x="17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22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25" name="Group"/>
          <p:cNvGrpSpPr/>
          <p:nvPr/>
        </p:nvGrpSpPr>
        <p:grpSpPr>
          <a:xfrm>
            <a:off x="6524917" y="4983392"/>
            <a:ext cx="5485573" cy="4021451"/>
            <a:chOff x="0" y="0"/>
            <a:chExt cx="5485572" cy="4021449"/>
          </a:xfrm>
        </p:grpSpPr>
        <p:sp>
          <p:nvSpPr>
            <p:cNvPr id="454" name="Connection Line"/>
            <p:cNvSpPr/>
            <p:nvPr/>
          </p:nvSpPr>
          <p:spPr>
            <a:xfrm>
              <a:off x="1351658" y="0"/>
              <a:ext cx="4133915" cy="3777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4" name="Rounded Rectangle"/>
            <p:cNvSpPr/>
            <p:nvPr/>
          </p:nvSpPr>
          <p:spPr>
            <a:xfrm rot="5400000">
              <a:off x="401893" y="3071685"/>
              <a:ext cx="547872" cy="1351659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5" name="Connection Line"/>
          <p:cNvSpPr/>
          <p:nvPr/>
        </p:nvSpPr>
        <p:spPr>
          <a:xfrm>
            <a:off x="439382" y="4414004"/>
            <a:ext cx="473166" cy="350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77" h="21600" fill="norm" stroke="1" extrusionOk="0">
                <a:moveTo>
                  <a:pt x="7304" y="21600"/>
                </a:moveTo>
                <a:cubicBezTo>
                  <a:pt x="-4923" y="17192"/>
                  <a:pt x="-1799" y="9992"/>
                  <a:pt x="166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30" name="Group"/>
          <p:cNvGrpSpPr/>
          <p:nvPr/>
        </p:nvGrpSpPr>
        <p:grpSpPr>
          <a:xfrm>
            <a:off x="382953" y="7692951"/>
            <a:ext cx="1393536" cy="1495192"/>
            <a:chOff x="0" y="0"/>
            <a:chExt cx="1393534" cy="1495190"/>
          </a:xfrm>
        </p:grpSpPr>
        <p:sp>
          <p:nvSpPr>
            <p:cNvPr id="427" name="Rectangle"/>
            <p:cNvSpPr/>
            <p:nvPr/>
          </p:nvSpPr>
          <p:spPr>
            <a:xfrm rot="8326879">
              <a:off x="1071384" y="961675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8" name="Rectangle"/>
            <p:cNvSpPr/>
            <p:nvPr/>
          </p:nvSpPr>
          <p:spPr>
            <a:xfrm rot="8326879">
              <a:off x="730223" y="750079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9" name="Rounded Rectangle"/>
            <p:cNvSpPr/>
            <p:nvPr/>
          </p:nvSpPr>
          <p:spPr>
            <a:xfrm rot="8326879">
              <a:off x="220021" y="112596"/>
              <a:ext cx="690548" cy="927497"/>
            </a:xfrm>
            <a:prstGeom prst="roundRect">
              <a:avLst>
                <a:gd name="adj" fmla="val 20147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1" name="②"/>
          <p:cNvSpPr txBox="1"/>
          <p:nvPr/>
        </p:nvSpPr>
        <p:spPr>
          <a:xfrm>
            <a:off x="2873527" y="500501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32" name="①"/>
          <p:cNvSpPr txBox="1"/>
          <p:nvPr/>
        </p:nvSpPr>
        <p:spPr>
          <a:xfrm>
            <a:off x="82048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33" name="③"/>
          <p:cNvSpPr txBox="1"/>
          <p:nvPr/>
        </p:nvSpPr>
        <p:spPr>
          <a:xfrm>
            <a:off x="83366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434" name="⑥"/>
          <p:cNvSpPr txBox="1"/>
          <p:nvPr/>
        </p:nvSpPr>
        <p:spPr>
          <a:xfrm>
            <a:off x="12409140" y="41915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435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436" name="⑤"/>
          <p:cNvSpPr txBox="1"/>
          <p:nvPr/>
        </p:nvSpPr>
        <p:spPr>
          <a:xfrm>
            <a:off x="5969558" y="91428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7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3" name="Group"/>
          <p:cNvGrpSpPr/>
          <p:nvPr/>
        </p:nvGrpSpPr>
        <p:grpSpPr>
          <a:xfrm>
            <a:off x="9917230" y="2214200"/>
            <a:ext cx="2536584" cy="1893246"/>
            <a:chOff x="0" y="0"/>
            <a:chExt cx="2536583" cy="1893245"/>
          </a:xfrm>
        </p:grpSpPr>
        <p:sp>
          <p:nvSpPr>
            <p:cNvPr id="438" name="Rounded Rectangle"/>
            <p:cNvSpPr/>
            <p:nvPr/>
          </p:nvSpPr>
          <p:spPr>
            <a:xfrm>
              <a:off x="0" y="0"/>
              <a:ext cx="2536584" cy="1893246"/>
            </a:xfrm>
            <a:prstGeom prst="roundRect">
              <a:avLst>
                <a:gd name="adj" fmla="val 15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Rounded Rectangle"/>
            <p:cNvSpPr/>
            <p:nvPr/>
          </p:nvSpPr>
          <p:spPr>
            <a:xfrm>
              <a:off x="16319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Rounded Rectangle"/>
            <p:cNvSpPr/>
            <p:nvPr/>
          </p:nvSpPr>
          <p:spPr>
            <a:xfrm>
              <a:off x="6413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Circle"/>
            <p:cNvSpPr/>
            <p:nvPr/>
          </p:nvSpPr>
          <p:spPr>
            <a:xfrm>
              <a:off x="105498" y="1358732"/>
              <a:ext cx="454772" cy="45477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2" name="Rounded Rectangle"/>
            <p:cNvSpPr/>
            <p:nvPr/>
          </p:nvSpPr>
          <p:spPr>
            <a:xfrm>
              <a:off x="277698" y="1416417"/>
              <a:ext cx="110372" cy="33940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4" name="つかわないよ"/>
          <p:cNvSpPr txBox="1"/>
          <p:nvPr/>
        </p:nvSpPr>
        <p:spPr>
          <a:xfrm>
            <a:off x="150283" y="9193670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つかわないよ</a:t>
            </a:r>
          </a:p>
        </p:txBody>
      </p:sp>
      <p:grpSp>
        <p:nvGrpSpPr>
          <p:cNvPr id="449" name="Group"/>
          <p:cNvGrpSpPr/>
          <p:nvPr/>
        </p:nvGrpSpPr>
        <p:grpSpPr>
          <a:xfrm>
            <a:off x="2514219" y="5753099"/>
            <a:ext cx="1290117" cy="1234705"/>
            <a:chOff x="0" y="0"/>
            <a:chExt cx="1290117" cy="1234703"/>
          </a:xfrm>
        </p:grpSpPr>
        <p:sp>
          <p:nvSpPr>
            <p:cNvPr id="445" name="Rounded Rectangle"/>
            <p:cNvSpPr/>
            <p:nvPr/>
          </p:nvSpPr>
          <p:spPr>
            <a:xfrm rot="5400000">
              <a:off x="1924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6" name="Rounded Rectangle"/>
            <p:cNvSpPr/>
            <p:nvPr/>
          </p:nvSpPr>
          <p:spPr>
            <a:xfrm rot="5400000">
              <a:off x="71206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cxnSp>
          <p:nvCxnSpPr>
            <p:cNvPr id="447" name="Connection Line"/>
            <p:cNvCxnSpPr>
              <a:stCxn id="446" idx="0"/>
              <a:endCxn id="445" idx="0"/>
            </p:cNvCxnSpPr>
            <p:nvPr/>
          </p:nvCxnSpPr>
          <p:spPr>
            <a:xfrm flipH="1">
              <a:off x="298648" y="279399"/>
              <a:ext cx="692821" cy="1"/>
            </a:xfrm>
            <a:prstGeom prst="straightConnector1">
              <a:avLst/>
            </a:prstGeom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</p:cxnSp>
        <p:sp>
          <p:nvSpPr>
            <p:cNvPr id="448" name="Oval"/>
            <p:cNvSpPr/>
            <p:nvPr/>
          </p:nvSpPr>
          <p:spPr>
            <a:xfrm>
              <a:off x="191405" y="747675"/>
              <a:ext cx="867107" cy="487029"/>
            </a:xfrm>
            <a:prstGeom prst="ellipse">
              <a:avLst/>
            </a:pr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0" name="Connection Line"/>
          <p:cNvSpPr/>
          <p:nvPr/>
        </p:nvSpPr>
        <p:spPr>
          <a:xfrm>
            <a:off x="8634765" y="4563710"/>
            <a:ext cx="2318321" cy="2091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4" h="20572" fill="norm" stroke="1" extrusionOk="0">
                <a:moveTo>
                  <a:pt x="0" y="20446"/>
                </a:moveTo>
                <a:cubicBezTo>
                  <a:pt x="15085" y="21600"/>
                  <a:pt x="21600" y="14785"/>
                  <a:pt x="19544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59" name="Rounded Rectangle"/>
          <p:cNvSpPr/>
          <p:nvPr/>
        </p:nvSpPr>
        <p:spPr>
          <a:xfrm rot="16200000">
            <a:off x="8321203" y="63776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0" name="Rounded Rectangle"/>
          <p:cNvSpPr/>
          <p:nvPr/>
        </p:nvSpPr>
        <p:spPr>
          <a:xfrm rot="16200000">
            <a:off x="8352515" y="543550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1" name="Connection Line"/>
          <p:cNvSpPr/>
          <p:nvPr/>
        </p:nvSpPr>
        <p:spPr>
          <a:xfrm>
            <a:off x="8608076" y="4192497"/>
            <a:ext cx="1422103" cy="175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17" h="21600" fill="norm" stroke="1" extrusionOk="0">
                <a:moveTo>
                  <a:pt x="6684" y="21600"/>
                </a:moveTo>
                <a:cubicBezTo>
                  <a:pt x="21600" y="19985"/>
                  <a:pt x="19372" y="12785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スイッチオン！"/>
          <p:cNvSpPr txBox="1"/>
          <p:nvPr/>
        </p:nvSpPr>
        <p:spPr>
          <a:xfrm>
            <a:off x="975655" y="445221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スイッチオン！</a:t>
            </a:r>
          </a:p>
        </p:txBody>
      </p:sp>
      <p:sp>
        <p:nvSpPr>
          <p:cNvPr id="464" name="Line"/>
          <p:cNvSpPr/>
          <p:nvPr/>
        </p:nvSpPr>
        <p:spPr>
          <a:xfrm flipH="1">
            <a:off x="7347414" y="76623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5" name="ON"/>
          <p:cNvSpPr txBox="1"/>
          <p:nvPr/>
        </p:nvSpPr>
        <p:spPr>
          <a:xfrm>
            <a:off x="7214513" y="7667762"/>
            <a:ext cx="935979" cy="66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502" name="Connection Line"/>
          <p:cNvSpPr/>
          <p:nvPr/>
        </p:nvSpPr>
        <p:spPr>
          <a:xfrm>
            <a:off x="752360" y="3116659"/>
            <a:ext cx="1724938" cy="289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21" h="21107" fill="norm" stroke="1" extrusionOk="0">
                <a:moveTo>
                  <a:pt x="16521" y="21081"/>
                </a:moveTo>
                <a:cubicBezTo>
                  <a:pt x="-2436" y="21600"/>
                  <a:pt x="-5079" y="14573"/>
                  <a:pt x="859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67" name="Rounded Rectangle"/>
          <p:cNvSpPr/>
          <p:nvPr/>
        </p:nvSpPr>
        <p:spPr>
          <a:xfrm rot="5400000">
            <a:off x="2393458" y="5648424"/>
            <a:ext cx="558801" cy="783035"/>
          </a:xfrm>
          <a:prstGeom prst="roundRect">
            <a:avLst>
              <a:gd name="adj" fmla="val 2305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6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03" name="Connection Line"/>
          <p:cNvSpPr/>
          <p:nvPr/>
        </p:nvSpPr>
        <p:spPr>
          <a:xfrm>
            <a:off x="637735" y="5223996"/>
            <a:ext cx="4742965" cy="352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2" h="21600" fill="norm" stroke="1" extrusionOk="0">
                <a:moveTo>
                  <a:pt x="20412" y="21600"/>
                </a:moveTo>
                <a:cubicBezTo>
                  <a:pt x="5559" y="21196"/>
                  <a:pt x="-1188" y="13996"/>
                  <a:pt x="17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4" name="Rounded Rectangle"/>
          <p:cNvSpPr/>
          <p:nvPr/>
        </p:nvSpPr>
        <p:spPr>
          <a:xfrm rot="5400000">
            <a:off x="5527109" y="80465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Connection Line"/>
          <p:cNvSpPr/>
          <p:nvPr/>
        </p:nvSpPr>
        <p:spPr>
          <a:xfrm>
            <a:off x="7855336" y="4551612"/>
            <a:ext cx="4101411" cy="419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600" fill="norm" stroke="1" extrusionOk="0">
                <a:moveTo>
                  <a:pt x="21399" y="0"/>
                </a:moveTo>
                <a:cubicBezTo>
                  <a:pt x="21600" y="14149"/>
                  <a:pt x="14467" y="21349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6" name="Rounded Rectangle"/>
          <p:cNvSpPr/>
          <p:nvPr/>
        </p:nvSpPr>
        <p:spPr>
          <a:xfrm rot="5400000">
            <a:off x="6920496" y="8070001"/>
            <a:ext cx="539262" cy="133042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5" name="Connection Line"/>
          <p:cNvSpPr/>
          <p:nvPr/>
        </p:nvSpPr>
        <p:spPr>
          <a:xfrm>
            <a:off x="439382" y="4414004"/>
            <a:ext cx="473166" cy="350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77" h="21600" fill="norm" stroke="1" extrusionOk="0">
                <a:moveTo>
                  <a:pt x="7304" y="21600"/>
                </a:moveTo>
                <a:cubicBezTo>
                  <a:pt x="-4923" y="17192"/>
                  <a:pt x="-1799" y="9992"/>
                  <a:pt x="166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81" name="Group"/>
          <p:cNvGrpSpPr/>
          <p:nvPr/>
        </p:nvGrpSpPr>
        <p:grpSpPr>
          <a:xfrm>
            <a:off x="382953" y="7692951"/>
            <a:ext cx="1393536" cy="1495192"/>
            <a:chOff x="0" y="0"/>
            <a:chExt cx="1393534" cy="1495190"/>
          </a:xfrm>
        </p:grpSpPr>
        <p:sp>
          <p:nvSpPr>
            <p:cNvPr id="478" name="Rectangle"/>
            <p:cNvSpPr/>
            <p:nvPr/>
          </p:nvSpPr>
          <p:spPr>
            <a:xfrm rot="8326879">
              <a:off x="1071384" y="961675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9" name="Rectangle"/>
            <p:cNvSpPr/>
            <p:nvPr/>
          </p:nvSpPr>
          <p:spPr>
            <a:xfrm rot="8326879">
              <a:off x="730223" y="750079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0" name="Rounded Rectangle"/>
            <p:cNvSpPr/>
            <p:nvPr/>
          </p:nvSpPr>
          <p:spPr>
            <a:xfrm rot="8326879">
              <a:off x="220021" y="112596"/>
              <a:ext cx="690548" cy="927497"/>
            </a:xfrm>
            <a:prstGeom prst="roundRect">
              <a:avLst>
                <a:gd name="adj" fmla="val 20147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4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7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8" name="Group"/>
          <p:cNvGrpSpPr/>
          <p:nvPr/>
        </p:nvGrpSpPr>
        <p:grpSpPr>
          <a:xfrm>
            <a:off x="9917230" y="2214200"/>
            <a:ext cx="2536584" cy="1893246"/>
            <a:chOff x="0" y="0"/>
            <a:chExt cx="2536583" cy="1893245"/>
          </a:xfrm>
        </p:grpSpPr>
        <p:sp>
          <p:nvSpPr>
            <p:cNvPr id="483" name="Rounded Rectangle"/>
            <p:cNvSpPr/>
            <p:nvPr/>
          </p:nvSpPr>
          <p:spPr>
            <a:xfrm>
              <a:off x="0" y="0"/>
              <a:ext cx="2536584" cy="1893246"/>
            </a:xfrm>
            <a:prstGeom prst="roundRect">
              <a:avLst>
                <a:gd name="adj" fmla="val 15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4" name="Rounded Rectangle"/>
            <p:cNvSpPr/>
            <p:nvPr/>
          </p:nvSpPr>
          <p:spPr>
            <a:xfrm>
              <a:off x="16319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5" name="Rounded Rectangle"/>
            <p:cNvSpPr/>
            <p:nvPr/>
          </p:nvSpPr>
          <p:spPr>
            <a:xfrm>
              <a:off x="6413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6" name="Circle"/>
            <p:cNvSpPr/>
            <p:nvPr/>
          </p:nvSpPr>
          <p:spPr>
            <a:xfrm>
              <a:off x="105498" y="1358732"/>
              <a:ext cx="454772" cy="45477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7" name="Rounded Rectangle"/>
            <p:cNvSpPr/>
            <p:nvPr/>
          </p:nvSpPr>
          <p:spPr>
            <a:xfrm>
              <a:off x="277698" y="1416417"/>
              <a:ext cx="110372" cy="33940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3060319" y="5753099"/>
            <a:ext cx="1290117" cy="1234705"/>
            <a:chOff x="0" y="0"/>
            <a:chExt cx="1290117" cy="1234703"/>
          </a:xfrm>
        </p:grpSpPr>
        <p:sp>
          <p:nvSpPr>
            <p:cNvPr id="489" name="Rounded Rectangle"/>
            <p:cNvSpPr/>
            <p:nvPr/>
          </p:nvSpPr>
          <p:spPr>
            <a:xfrm rot="5400000">
              <a:off x="1924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0" name="Rounded Rectangle"/>
            <p:cNvSpPr/>
            <p:nvPr/>
          </p:nvSpPr>
          <p:spPr>
            <a:xfrm rot="5400000">
              <a:off x="71206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cxnSp>
          <p:nvCxnSpPr>
            <p:cNvPr id="491" name="Connection Line"/>
            <p:cNvCxnSpPr>
              <a:stCxn id="490" idx="0"/>
              <a:endCxn id="489" idx="0"/>
            </p:cNvCxnSpPr>
            <p:nvPr/>
          </p:nvCxnSpPr>
          <p:spPr>
            <a:xfrm flipH="1">
              <a:off x="298648" y="279399"/>
              <a:ext cx="692821" cy="1"/>
            </a:xfrm>
            <a:prstGeom prst="straightConnector1">
              <a:avLst/>
            </a:prstGeom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</p:cxnSp>
        <p:sp>
          <p:nvSpPr>
            <p:cNvPr id="492" name="Oval"/>
            <p:cNvSpPr/>
            <p:nvPr/>
          </p:nvSpPr>
          <p:spPr>
            <a:xfrm>
              <a:off x="191405" y="747675"/>
              <a:ext cx="867107" cy="487029"/>
            </a:xfrm>
            <a:prstGeom prst="ellipse">
              <a:avLst/>
            </a:pr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94" name="Line"/>
          <p:cNvSpPr/>
          <p:nvPr/>
        </p:nvSpPr>
        <p:spPr>
          <a:xfrm>
            <a:off x="9351328" y="382709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ON"/>
          <p:cNvSpPr txBox="1"/>
          <p:nvPr/>
        </p:nvSpPr>
        <p:spPr>
          <a:xfrm>
            <a:off x="9159824" y="38501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96" name="Rounded Rectangle"/>
          <p:cNvSpPr/>
          <p:nvPr/>
        </p:nvSpPr>
        <p:spPr>
          <a:xfrm>
            <a:off x="10545837" y="3762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7" name="Rounded Rectangle"/>
          <p:cNvSpPr/>
          <p:nvPr/>
        </p:nvSpPr>
        <p:spPr>
          <a:xfrm>
            <a:off x="11563022" y="3762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②"/>
          <p:cNvSpPr txBox="1"/>
          <p:nvPr/>
        </p:nvSpPr>
        <p:spPr>
          <a:xfrm>
            <a:off x="6639819" y="7587352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99" name="①"/>
          <p:cNvSpPr txBox="1"/>
          <p:nvPr/>
        </p:nvSpPr>
        <p:spPr>
          <a:xfrm>
            <a:off x="9303963" y="306820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8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509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7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518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1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2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7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8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30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33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38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3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6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2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43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4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6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547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548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552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54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53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558" name="Arrow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6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6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6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6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76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7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8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7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8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82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83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84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88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8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9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9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9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9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9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0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09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610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614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61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1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2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2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2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26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7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3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3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3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3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3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44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645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49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650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59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65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0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61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6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6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6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8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9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福野 泰介（ふくのたいすけ）…"/>
          <p:cNvSpPr txBox="1"/>
          <p:nvPr/>
        </p:nvSpPr>
        <p:spPr>
          <a:xfrm>
            <a:off x="2625666" y="1254746"/>
            <a:ext cx="6316676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 泰介（ふくのたいすけ）</a:t>
            </a:r>
          </a:p>
          <a:p>
            <a:pPr>
              <a:defRPr sz="3200"/>
            </a:pPr>
            <a:r>
              <a:t>福井高専 電子情報工学科卒</a:t>
            </a:r>
          </a:p>
          <a:p>
            <a:pPr>
              <a:defRPr sz="3200"/>
            </a:pPr>
            <a:r>
              <a:t>IchigoJam 発明者</a:t>
            </a:r>
          </a:p>
          <a:p>
            <a:pPr>
              <a:defRPr sz="3200"/>
            </a:pPr>
            <a:r>
              <a:t> 株式会社 jig.jp 創業者＆会長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3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7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7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7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7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81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78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8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85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87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9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94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7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70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8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05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0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711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6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13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1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1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22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725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7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7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735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73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3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73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743" name="Group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74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44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127000" y="262466"/>
            <a:ext cx="12750800" cy="92286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5" name="Titl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/>
          <a:p>
            <a:pPr>
              <a:defRPr sz="84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6" name="伝えたいこと、3つ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伝えたいこと、3つ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1. コンピューターやばい！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2. 創るの楽しい！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3. 学ぶの楽しそう！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575" y="596658"/>
            <a:ext cx="10585650" cy="8828266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すべてのこどもたちにプログラミングを！"/>
          <p:cNvSpPr txBox="1"/>
          <p:nvPr/>
        </p:nvSpPr>
        <p:spPr>
          <a:xfrm>
            <a:off x="4075429" y="8885888"/>
            <a:ext cx="87553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すべてのこどもたちにプログラミングを！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747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748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752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749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0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1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758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767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6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71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6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75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6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77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0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81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82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83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84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8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9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8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806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807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14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81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8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292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2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834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835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39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840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44" name="Group"/>
          <p:cNvGrpSpPr/>
          <p:nvPr/>
        </p:nvGrpSpPr>
        <p:grpSpPr>
          <a:xfrm>
            <a:off x="10228400" y="3887754"/>
            <a:ext cx="634241" cy="659144"/>
            <a:chOff x="0" y="0"/>
            <a:chExt cx="634240" cy="659143"/>
          </a:xfrm>
        </p:grpSpPr>
        <p:sp>
          <p:nvSpPr>
            <p:cNvPr id="841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2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3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4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5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85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8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6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869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0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1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6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7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0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9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85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6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910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8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9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9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9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1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6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7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9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3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1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3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4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5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6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7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7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8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9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956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2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7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9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6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94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49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94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5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52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83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1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4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5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976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978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79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80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981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IoTの「T」できた！</a:t>
            </a:r>
          </a:p>
        </p:txBody>
      </p:sp>
      <p:pic>
        <p:nvPicPr>
          <p:cNvPr id="9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0357" y="-261017"/>
            <a:ext cx="15001973" cy="11251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72" y="0"/>
            <a:ext cx="1261865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roup"/>
          <p:cNvGrpSpPr/>
          <p:nvPr/>
        </p:nvGrpSpPr>
        <p:grpSpPr>
          <a:xfrm>
            <a:off x="175269" y="2356924"/>
            <a:ext cx="6792352" cy="6792352"/>
            <a:chOff x="0" y="0"/>
            <a:chExt cx="6792350" cy="6792350"/>
          </a:xfrm>
        </p:grpSpPr>
        <p:pic>
          <p:nvPicPr>
            <p:cNvPr id="98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92351" cy="6792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94" name="Group"/>
            <p:cNvGrpSpPr/>
            <p:nvPr/>
          </p:nvGrpSpPr>
          <p:grpSpPr>
            <a:xfrm>
              <a:off x="762431" y="2063537"/>
              <a:ext cx="3178085" cy="1405660"/>
              <a:chOff x="0" y="0"/>
              <a:chExt cx="3178083" cy="1405659"/>
            </a:xfrm>
          </p:grpSpPr>
          <p:sp>
            <p:nvSpPr>
              <p:cNvPr id="990" name="Circle"/>
              <p:cNvSpPr/>
              <p:nvPr/>
            </p:nvSpPr>
            <p:spPr>
              <a:xfrm>
                <a:off x="0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1" name="Circle"/>
              <p:cNvSpPr/>
              <p:nvPr/>
            </p:nvSpPr>
            <p:spPr>
              <a:xfrm>
                <a:off x="550978" y="448564"/>
                <a:ext cx="508531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2" name="Circle"/>
              <p:cNvSpPr/>
              <p:nvPr/>
            </p:nvSpPr>
            <p:spPr>
              <a:xfrm>
                <a:off x="1772424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3" name="Circle"/>
              <p:cNvSpPr/>
              <p:nvPr/>
            </p:nvSpPr>
            <p:spPr>
              <a:xfrm>
                <a:off x="2071148" y="448564"/>
                <a:ext cx="508530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96" name="洗濯機（パナソニック）"/>
          <p:cNvSpPr txBox="1"/>
          <p:nvPr/>
        </p:nvSpPr>
        <p:spPr>
          <a:xfrm>
            <a:off x="865716" y="9033933"/>
            <a:ext cx="5143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洗濯機（パナソニック）</a:t>
            </a:r>
          </a:p>
        </p:txBody>
      </p:sp>
      <p:sp>
        <p:nvSpPr>
          <p:cNvPr id="997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  <p:pic>
        <p:nvPicPr>
          <p:cNvPr id="9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3177" y="2309283"/>
            <a:ext cx="2757647" cy="6527867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信号機"/>
          <p:cNvSpPr txBox="1"/>
          <p:nvPr/>
        </p:nvSpPr>
        <p:spPr>
          <a:xfrm>
            <a:off x="8909050" y="9033933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100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1013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1009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0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1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2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7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8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0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テレビとキーボードをつないで、ON!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テレビとキーボードをつないで、ON!</a:t>
            </a:r>
          </a:p>
        </p:txBody>
      </p:sp>
      <p:sp>
        <p:nvSpPr>
          <p:cNvPr id="1061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2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02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2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46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104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49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104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5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5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52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3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4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056" name="④"/>
          <p:cNvSpPr txBox="1"/>
          <p:nvPr/>
        </p:nvSpPr>
        <p:spPr>
          <a:xfrm>
            <a:off x="7596716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1057" name="③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1058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69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10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2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76" name="Group"/>
          <p:cNvGrpSpPr/>
          <p:nvPr/>
        </p:nvGrpSpPr>
        <p:grpSpPr>
          <a:xfrm>
            <a:off x="4314433" y="4552174"/>
            <a:ext cx="534514" cy="547652"/>
            <a:chOff x="0" y="0"/>
            <a:chExt cx="534512" cy="547650"/>
          </a:xfrm>
        </p:grpSpPr>
        <p:sp>
          <p:nvSpPr>
            <p:cNvPr id="1073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5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8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8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96" name="Group"/>
          <p:cNvGrpSpPr/>
          <p:nvPr/>
        </p:nvGrpSpPr>
        <p:grpSpPr>
          <a:xfrm>
            <a:off x="2794379" y="4479494"/>
            <a:ext cx="634241" cy="659145"/>
            <a:chOff x="0" y="0"/>
            <a:chExt cx="634240" cy="659143"/>
          </a:xfrm>
        </p:grpSpPr>
        <p:sp>
          <p:nvSpPr>
            <p:cNvPr id="1093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4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5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10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ながいほうを…"/>
          <p:cNvSpPr txBox="1"/>
          <p:nvPr/>
        </p:nvSpPr>
        <p:spPr>
          <a:xfrm>
            <a:off x="523815" y="6809424"/>
            <a:ext cx="490728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うえから9ばんめ”OUT1”</a:t>
            </a:r>
          </a:p>
        </p:txBody>
      </p:sp>
      <p:sp>
        <p:nvSpPr>
          <p:cNvPr id="1107" name="みじかいほうを…"/>
          <p:cNvSpPr txBox="1"/>
          <p:nvPr/>
        </p:nvSpPr>
        <p:spPr>
          <a:xfrm>
            <a:off x="1335917" y="3642675"/>
            <a:ext cx="328307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うえから8ばんめ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“GND”</a:t>
            </a:r>
          </a:p>
        </p:txBody>
      </p:sp>
      <p:grpSp>
        <p:nvGrpSpPr>
          <p:cNvPr id="1112" name="Group"/>
          <p:cNvGrpSpPr/>
          <p:nvPr/>
        </p:nvGrpSpPr>
        <p:grpSpPr>
          <a:xfrm>
            <a:off x="1197827" y="5325649"/>
            <a:ext cx="3559257" cy="1413750"/>
            <a:chOff x="0" y="0"/>
            <a:chExt cx="3559256" cy="1413749"/>
          </a:xfrm>
        </p:grpSpPr>
        <p:pic>
          <p:nvPicPr>
            <p:cNvPr id="110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3" name="LEDをついかしよう"/>
          <p:cNvSpPr txBox="1"/>
          <p:nvPr/>
        </p:nvSpPr>
        <p:spPr>
          <a:xfrm>
            <a:off x="2134410" y="700298"/>
            <a:ext cx="8298435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LEDをついかしよう</a:t>
            </a:r>
          </a:p>
        </p:txBody>
      </p:sp>
      <p:pic>
        <p:nvPicPr>
          <p:cNvPr id="11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6356"/>
            <a:ext cx="13004800" cy="730728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出典、文科省"/>
          <p:cNvSpPr txBox="1"/>
          <p:nvPr/>
        </p:nvSpPr>
        <p:spPr>
          <a:xfrm>
            <a:off x="10915650" y="7569200"/>
            <a:ext cx="1943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出典、文科省</a:t>
            </a:r>
          </a:p>
        </p:txBody>
      </p:sp>
      <p:sp>
        <p:nvSpPr>
          <p:cNvPr id="299" name="小学校プログラミング教育、必修化！"/>
          <p:cNvSpPr txBox="1"/>
          <p:nvPr/>
        </p:nvSpPr>
        <p:spPr>
          <a:xfrm>
            <a:off x="508000" y="8358261"/>
            <a:ext cx="11988801" cy="80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小学校プログラミング教育、必修化！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1 LED1:OUT1,0:WAIT10…"/>
          <p:cNvSpPr txBox="1"/>
          <p:nvPr/>
        </p:nvSpPr>
        <p:spPr>
          <a:xfrm>
            <a:off x="678391" y="3231547"/>
            <a:ext cx="1273175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LED1:OUT1,0:WAIT10</a:t>
            </a:r>
          </a:p>
          <a:p>
            <a:pPr algn="l">
              <a:lnSpc>
                <a:spcPct val="130000"/>
              </a:lnSpc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LED0:OUT1,1:WAIT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1117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1118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1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22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1123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7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128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132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129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0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1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13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145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51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53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154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55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156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9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0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61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62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65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67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168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169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170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3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4" name="ほ"/>
          <p:cNvSpPr txBox="1"/>
          <p:nvPr/>
        </p:nvSpPr>
        <p:spPr>
          <a:xfrm>
            <a:off x="8837283" y="6496961"/>
            <a:ext cx="292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175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ひかりセンサーをつなごう"/>
          <p:cNvSpPr txBox="1"/>
          <p:nvPr>
            <p:ph type="title"/>
          </p:nvPr>
        </p:nvSpPr>
        <p:spPr>
          <a:xfrm>
            <a:off x="132258" y="2447957"/>
            <a:ext cx="12740284" cy="4857686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ブレッドボード"/>
          <p:cNvSpPr txBox="1"/>
          <p:nvPr>
            <p:ph type="title"/>
          </p:nvPr>
        </p:nvSpPr>
        <p:spPr>
          <a:xfrm>
            <a:off x="-612808" y="-244443"/>
            <a:ext cx="12740283" cy="4857686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ブレッドボード</a:t>
            </a:r>
          </a:p>
        </p:txBody>
      </p:sp>
      <p:sp>
        <p:nvSpPr>
          <p:cNvPr id="1180" name="Rounded Rectangle"/>
          <p:cNvSpPr/>
          <p:nvPr/>
        </p:nvSpPr>
        <p:spPr>
          <a:xfrm>
            <a:off x="9845094" y="1491865"/>
            <a:ext cx="1278317" cy="1348544"/>
          </a:xfrm>
          <a:prstGeom prst="roundRect">
            <a:avLst>
              <a:gd name="adj" fmla="val 1435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1" name="Rounded Rectangle"/>
          <p:cNvSpPr/>
          <p:nvPr/>
        </p:nvSpPr>
        <p:spPr>
          <a:xfrm>
            <a:off x="10006172" y="1337443"/>
            <a:ext cx="956160" cy="1657388"/>
          </a:xfrm>
          <a:prstGeom prst="roundRect">
            <a:avLst>
              <a:gd name="adj" fmla="val 19192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Oval"/>
          <p:cNvSpPr/>
          <p:nvPr/>
        </p:nvSpPr>
        <p:spPr>
          <a:xfrm>
            <a:off x="9945054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3" name="Oval"/>
          <p:cNvSpPr/>
          <p:nvPr/>
        </p:nvSpPr>
        <p:spPr>
          <a:xfrm>
            <a:off x="10226681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4" name="Oval"/>
          <p:cNvSpPr/>
          <p:nvPr/>
        </p:nvSpPr>
        <p:spPr>
          <a:xfrm>
            <a:off x="10420860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5" name="Oval"/>
          <p:cNvSpPr/>
          <p:nvPr/>
        </p:nvSpPr>
        <p:spPr>
          <a:xfrm>
            <a:off x="10615039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Oval"/>
          <p:cNvSpPr/>
          <p:nvPr/>
        </p:nvSpPr>
        <p:spPr>
          <a:xfrm>
            <a:off x="10896666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7" name="Oval"/>
          <p:cNvSpPr/>
          <p:nvPr/>
        </p:nvSpPr>
        <p:spPr>
          <a:xfrm>
            <a:off x="9949807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8" name="Oval"/>
          <p:cNvSpPr/>
          <p:nvPr/>
        </p:nvSpPr>
        <p:spPr>
          <a:xfrm>
            <a:off x="10231434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9" name="Oval"/>
          <p:cNvSpPr/>
          <p:nvPr/>
        </p:nvSpPr>
        <p:spPr>
          <a:xfrm>
            <a:off x="10425614" y="1834963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Oval"/>
          <p:cNvSpPr/>
          <p:nvPr/>
        </p:nvSpPr>
        <p:spPr>
          <a:xfrm>
            <a:off x="10619792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1" name="Oval"/>
          <p:cNvSpPr/>
          <p:nvPr/>
        </p:nvSpPr>
        <p:spPr>
          <a:xfrm>
            <a:off x="10901419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Oval"/>
          <p:cNvSpPr/>
          <p:nvPr/>
        </p:nvSpPr>
        <p:spPr>
          <a:xfrm>
            <a:off x="9949807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3" name="Oval"/>
          <p:cNvSpPr/>
          <p:nvPr/>
        </p:nvSpPr>
        <p:spPr>
          <a:xfrm>
            <a:off x="10231434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4" name="Oval"/>
          <p:cNvSpPr/>
          <p:nvPr/>
        </p:nvSpPr>
        <p:spPr>
          <a:xfrm>
            <a:off x="10425614" y="2108977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5" name="Oval"/>
          <p:cNvSpPr/>
          <p:nvPr/>
        </p:nvSpPr>
        <p:spPr>
          <a:xfrm>
            <a:off x="10619792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6" name="Oval"/>
          <p:cNvSpPr/>
          <p:nvPr/>
        </p:nvSpPr>
        <p:spPr>
          <a:xfrm>
            <a:off x="10901419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7" name="Oval"/>
          <p:cNvSpPr/>
          <p:nvPr/>
        </p:nvSpPr>
        <p:spPr>
          <a:xfrm>
            <a:off x="9949807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8" name="Oval"/>
          <p:cNvSpPr/>
          <p:nvPr/>
        </p:nvSpPr>
        <p:spPr>
          <a:xfrm>
            <a:off x="10231434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9" name="Oval"/>
          <p:cNvSpPr/>
          <p:nvPr/>
        </p:nvSpPr>
        <p:spPr>
          <a:xfrm>
            <a:off x="10425614" y="2382991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0" name="Oval"/>
          <p:cNvSpPr/>
          <p:nvPr/>
        </p:nvSpPr>
        <p:spPr>
          <a:xfrm>
            <a:off x="10619792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1" name="Oval"/>
          <p:cNvSpPr/>
          <p:nvPr/>
        </p:nvSpPr>
        <p:spPr>
          <a:xfrm>
            <a:off x="10901419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2" name="Oval"/>
          <p:cNvSpPr/>
          <p:nvPr/>
        </p:nvSpPr>
        <p:spPr>
          <a:xfrm>
            <a:off x="9949807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3" name="Oval"/>
          <p:cNvSpPr/>
          <p:nvPr/>
        </p:nvSpPr>
        <p:spPr>
          <a:xfrm>
            <a:off x="10231434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4" name="Oval"/>
          <p:cNvSpPr/>
          <p:nvPr/>
        </p:nvSpPr>
        <p:spPr>
          <a:xfrm>
            <a:off x="10425614" y="2653345"/>
            <a:ext cx="126783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5" name="Oval"/>
          <p:cNvSpPr/>
          <p:nvPr/>
        </p:nvSpPr>
        <p:spPr>
          <a:xfrm>
            <a:off x="10619792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6" name="Oval"/>
          <p:cNvSpPr/>
          <p:nvPr/>
        </p:nvSpPr>
        <p:spPr>
          <a:xfrm>
            <a:off x="10901419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7" name="Line"/>
          <p:cNvSpPr/>
          <p:nvPr/>
        </p:nvSpPr>
        <p:spPr>
          <a:xfrm flipV="1">
            <a:off x="10149259" y="1573819"/>
            <a:ext cx="1" cy="1184635"/>
          </a:xfrm>
          <a:prstGeom prst="line">
            <a:avLst/>
          </a:prstGeom>
          <a:ln w="25400">
            <a:solidFill>
              <a:schemeClr val="accent4">
                <a:hueOff val="46120"/>
                <a:satOff val="4178"/>
                <a:lumOff val="-167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8" name="Line"/>
          <p:cNvSpPr/>
          <p:nvPr/>
        </p:nvSpPr>
        <p:spPr>
          <a:xfrm flipV="1">
            <a:off x="10819245" y="1573819"/>
            <a:ext cx="1" cy="1184635"/>
          </a:xfrm>
          <a:prstGeom prst="line">
            <a:avLst/>
          </a:prstGeom>
          <a:ln w="25400">
            <a:solidFill>
              <a:schemeClr val="accent4">
                <a:hueOff val="46120"/>
                <a:satOff val="4178"/>
                <a:lumOff val="-167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9" name="1 2 3"/>
          <p:cNvSpPr txBox="1"/>
          <p:nvPr/>
        </p:nvSpPr>
        <p:spPr>
          <a:xfrm>
            <a:off x="10167468" y="2719592"/>
            <a:ext cx="633569" cy="31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/>
            </a:lvl1pPr>
          </a:lstStyle>
          <a:p>
            <a:pPr/>
            <a:r>
              <a:t>1 2 3</a:t>
            </a:r>
          </a:p>
        </p:txBody>
      </p:sp>
      <p:grpSp>
        <p:nvGrpSpPr>
          <p:cNvPr id="1240" name="Group"/>
          <p:cNvGrpSpPr/>
          <p:nvPr/>
        </p:nvGrpSpPr>
        <p:grpSpPr>
          <a:xfrm>
            <a:off x="1539294" y="4655386"/>
            <a:ext cx="2560212" cy="3392571"/>
            <a:chOff x="0" y="0"/>
            <a:chExt cx="2560211" cy="3392569"/>
          </a:xfrm>
        </p:grpSpPr>
        <p:sp>
          <p:nvSpPr>
            <p:cNvPr id="1210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1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2" name="Oval"/>
            <p:cNvSpPr/>
            <p:nvPr/>
          </p:nvSpPr>
          <p:spPr>
            <a:xfrm>
              <a:off x="200200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3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4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5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6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7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8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9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0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1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2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3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4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5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6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7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8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9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0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1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2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3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4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5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6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7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38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39" name="1 2 3"/>
            <p:cNvSpPr txBox="1"/>
            <p:nvPr/>
          </p:nvSpPr>
          <p:spPr>
            <a:xfrm>
              <a:off x="645651" y="2768167"/>
              <a:ext cx="1268912" cy="624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1 2 3</a:t>
              </a:r>
            </a:p>
          </p:txBody>
        </p:sp>
      </p:grpSp>
      <p:grpSp>
        <p:nvGrpSpPr>
          <p:cNvPr id="1271" name="Group"/>
          <p:cNvGrpSpPr/>
          <p:nvPr/>
        </p:nvGrpSpPr>
        <p:grpSpPr>
          <a:xfrm>
            <a:off x="8659760" y="4655386"/>
            <a:ext cx="2560213" cy="3392571"/>
            <a:chOff x="0" y="0"/>
            <a:chExt cx="2560211" cy="3392569"/>
          </a:xfrm>
        </p:grpSpPr>
        <p:sp>
          <p:nvSpPr>
            <p:cNvPr id="1241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2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3" name="Oval"/>
            <p:cNvSpPr/>
            <p:nvPr/>
          </p:nvSpPr>
          <p:spPr>
            <a:xfrm>
              <a:off x="200200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4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5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6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7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8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9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0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1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2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3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4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5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6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7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8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9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0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1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2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3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4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5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6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7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8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69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70" name="1 2 3"/>
            <p:cNvSpPr txBox="1"/>
            <p:nvPr/>
          </p:nvSpPr>
          <p:spPr>
            <a:xfrm>
              <a:off x="645651" y="2768167"/>
              <a:ext cx="1268912" cy="624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1 2 3</a:t>
              </a:r>
            </a:p>
          </p:txBody>
        </p:sp>
      </p:grpSp>
      <p:grpSp>
        <p:nvGrpSpPr>
          <p:cNvPr id="1274" name="Group"/>
          <p:cNvGrpSpPr/>
          <p:nvPr/>
        </p:nvGrpSpPr>
        <p:grpSpPr>
          <a:xfrm rot="10800000">
            <a:off x="3791295" y="5068476"/>
            <a:ext cx="1087976" cy="325769"/>
            <a:chOff x="0" y="0"/>
            <a:chExt cx="1087975" cy="325768"/>
          </a:xfrm>
        </p:grpSpPr>
        <p:sp>
          <p:nvSpPr>
            <p:cNvPr id="127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277" name="Group"/>
          <p:cNvGrpSpPr/>
          <p:nvPr/>
        </p:nvGrpSpPr>
        <p:grpSpPr>
          <a:xfrm rot="10800000">
            <a:off x="3791295" y="6694076"/>
            <a:ext cx="1087976" cy="325769"/>
            <a:chOff x="0" y="0"/>
            <a:chExt cx="1087975" cy="325768"/>
          </a:xfrm>
        </p:grpSpPr>
        <p:sp>
          <p:nvSpPr>
            <p:cNvPr id="1275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6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278" name="つながってる"/>
          <p:cNvSpPr txBox="1"/>
          <p:nvPr/>
        </p:nvSpPr>
        <p:spPr>
          <a:xfrm>
            <a:off x="4328583" y="5764760"/>
            <a:ext cx="2857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つながってる</a:t>
            </a:r>
          </a:p>
        </p:txBody>
      </p:sp>
      <p:grpSp>
        <p:nvGrpSpPr>
          <p:cNvPr id="1281" name="Group"/>
          <p:cNvGrpSpPr/>
          <p:nvPr/>
        </p:nvGrpSpPr>
        <p:grpSpPr>
          <a:xfrm rot="16200000">
            <a:off x="8439494" y="7812716"/>
            <a:ext cx="1087977" cy="325769"/>
            <a:chOff x="0" y="0"/>
            <a:chExt cx="1087975" cy="325768"/>
          </a:xfrm>
        </p:grpSpPr>
        <p:sp>
          <p:nvSpPr>
            <p:cNvPr id="1279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0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284" name="Group"/>
          <p:cNvGrpSpPr/>
          <p:nvPr/>
        </p:nvGrpSpPr>
        <p:grpSpPr>
          <a:xfrm rot="16200000">
            <a:off x="9023694" y="7812716"/>
            <a:ext cx="1087977" cy="325769"/>
            <a:chOff x="0" y="0"/>
            <a:chExt cx="1087975" cy="325768"/>
          </a:xfrm>
        </p:grpSpPr>
        <p:sp>
          <p:nvSpPr>
            <p:cNvPr id="128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285" name="つながっていない"/>
          <p:cNvSpPr txBox="1"/>
          <p:nvPr/>
        </p:nvSpPr>
        <p:spPr>
          <a:xfrm>
            <a:off x="7893049" y="8822657"/>
            <a:ext cx="3771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つながっていない</a:t>
            </a:r>
          </a:p>
        </p:txBody>
      </p:sp>
      <p:sp>
        <p:nvSpPr>
          <p:cNvPr id="1286" name="Line"/>
          <p:cNvSpPr/>
          <p:nvPr/>
        </p:nvSpPr>
        <p:spPr>
          <a:xfrm flipV="1">
            <a:off x="1875366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7" name="Line"/>
          <p:cNvSpPr/>
          <p:nvPr/>
        </p:nvSpPr>
        <p:spPr>
          <a:xfrm flipV="1">
            <a:off x="2459566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8" name="Line"/>
          <p:cNvSpPr/>
          <p:nvPr/>
        </p:nvSpPr>
        <p:spPr>
          <a:xfrm flipV="1">
            <a:off x="2819399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9" name="Line"/>
          <p:cNvSpPr/>
          <p:nvPr/>
        </p:nvSpPr>
        <p:spPr>
          <a:xfrm flipV="1">
            <a:off x="3179233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0" name="Line"/>
          <p:cNvSpPr/>
          <p:nvPr/>
        </p:nvSpPr>
        <p:spPr>
          <a:xfrm flipV="1">
            <a:off x="3766862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1" name="Line"/>
          <p:cNvSpPr/>
          <p:nvPr/>
        </p:nvSpPr>
        <p:spPr>
          <a:xfrm flipV="1">
            <a:off x="8994118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2" name="Line"/>
          <p:cNvSpPr/>
          <p:nvPr/>
        </p:nvSpPr>
        <p:spPr>
          <a:xfrm flipV="1">
            <a:off x="9578318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3" name="Line"/>
          <p:cNvSpPr/>
          <p:nvPr/>
        </p:nvSpPr>
        <p:spPr>
          <a:xfrm flipV="1">
            <a:off x="9938152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4" name="Line"/>
          <p:cNvSpPr/>
          <p:nvPr/>
        </p:nvSpPr>
        <p:spPr>
          <a:xfrm flipV="1">
            <a:off x="10297985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Line"/>
          <p:cNvSpPr/>
          <p:nvPr/>
        </p:nvSpPr>
        <p:spPr>
          <a:xfrm flipV="1">
            <a:off x="10885614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onnection Line"/>
          <p:cNvSpPr/>
          <p:nvPr/>
        </p:nvSpPr>
        <p:spPr>
          <a:xfrm>
            <a:off x="4074936" y="6476829"/>
            <a:ext cx="3975089" cy="82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3" y="20000"/>
                  <a:pt x="12233" y="12800"/>
                  <a:pt x="21600" y="0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27" name="Group"/>
          <p:cNvGrpSpPr/>
          <p:nvPr/>
        </p:nvGrpSpPr>
        <p:grpSpPr>
          <a:xfrm>
            <a:off x="740126" y="5095652"/>
            <a:ext cx="2560213" cy="3319417"/>
            <a:chOff x="0" y="0"/>
            <a:chExt cx="2560211" cy="3319415"/>
          </a:xfrm>
        </p:grpSpPr>
        <p:sp>
          <p:nvSpPr>
            <p:cNvPr id="1298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9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0" name="Oval"/>
            <p:cNvSpPr/>
            <p:nvPr/>
          </p:nvSpPr>
          <p:spPr>
            <a:xfrm>
              <a:off x="20020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1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2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3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4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5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6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7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8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9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0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1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2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3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4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5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6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7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8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9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0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1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2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3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4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5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26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1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0699" y="3990750"/>
            <a:ext cx="5890935" cy="5225515"/>
          </a:xfrm>
          <a:prstGeom prst="rect">
            <a:avLst/>
          </a:prstGeom>
          <a:ln w="12700">
            <a:miter lim="400000"/>
          </a:ln>
        </p:spPr>
      </p:pic>
      <p:sp>
        <p:nvSpPr>
          <p:cNvPr id="1329" name="?ANA(2)"/>
          <p:cNvSpPr txBox="1"/>
          <p:nvPr/>
        </p:nvSpPr>
        <p:spPr>
          <a:xfrm>
            <a:off x="1429682" y="705579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?ANA(2)</a:t>
            </a:r>
          </a:p>
        </p:txBody>
      </p:sp>
      <p:sp>
        <p:nvSpPr>
          <p:cNvPr id="1330" name="あかるいほどちいさい"/>
          <p:cNvSpPr txBox="1"/>
          <p:nvPr/>
        </p:nvSpPr>
        <p:spPr>
          <a:xfrm>
            <a:off x="5569597" y="730979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あかるいほどちいさい</a:t>
            </a:r>
          </a:p>
        </p:txBody>
      </p:sp>
      <p:sp>
        <p:nvSpPr>
          <p:cNvPr id="1331" name="NEW…"/>
          <p:cNvSpPr txBox="1"/>
          <p:nvPr/>
        </p:nvSpPr>
        <p:spPr>
          <a:xfrm>
            <a:off x="2585098" y="2265615"/>
            <a:ext cx="62103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</a:t>
            </a:r>
          </a:p>
        </p:txBody>
      </p:sp>
      <p:pic>
        <p:nvPicPr>
          <p:cNvPr id="13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27624" y="2561166"/>
            <a:ext cx="1346201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9" name="Connection Line"/>
          <p:cNvSpPr/>
          <p:nvPr/>
        </p:nvSpPr>
        <p:spPr>
          <a:xfrm>
            <a:off x="1197857" y="6885374"/>
            <a:ext cx="6843698" cy="2502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01" fill="norm" stroke="1" extrusionOk="0">
                <a:moveTo>
                  <a:pt x="0" y="14949"/>
                </a:moveTo>
                <a:cubicBezTo>
                  <a:pt x="1554" y="21600"/>
                  <a:pt x="8754" y="16617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36" name="Group"/>
          <p:cNvGrpSpPr/>
          <p:nvPr/>
        </p:nvGrpSpPr>
        <p:grpSpPr>
          <a:xfrm rot="16200000">
            <a:off x="553537" y="8279975"/>
            <a:ext cx="1087976" cy="325769"/>
            <a:chOff x="0" y="0"/>
            <a:chExt cx="1087975" cy="325768"/>
          </a:xfrm>
        </p:grpSpPr>
        <p:sp>
          <p:nvSpPr>
            <p:cNvPr id="1334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5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340" name="Group"/>
          <p:cNvGrpSpPr/>
          <p:nvPr/>
        </p:nvGrpSpPr>
        <p:grpSpPr>
          <a:xfrm>
            <a:off x="1640482" y="7882742"/>
            <a:ext cx="1335387" cy="945039"/>
            <a:chOff x="0" y="0"/>
            <a:chExt cx="1335386" cy="945038"/>
          </a:xfrm>
        </p:grpSpPr>
        <p:sp>
          <p:nvSpPr>
            <p:cNvPr id="1360" name="Connection Line"/>
            <p:cNvSpPr/>
            <p:nvPr/>
          </p:nvSpPr>
          <p:spPr>
            <a:xfrm>
              <a:off x="846666" y="0"/>
              <a:ext cx="488721" cy="85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19773" y="0"/>
                  </a:moveTo>
                  <a:cubicBezTo>
                    <a:pt x="21600" y="15123"/>
                    <a:pt x="15009" y="21600"/>
                    <a:pt x="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61" name="Connection Line"/>
            <p:cNvSpPr/>
            <p:nvPr/>
          </p:nvSpPr>
          <p:spPr>
            <a:xfrm>
              <a:off x="-1" y="0"/>
              <a:ext cx="488721" cy="8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297" y="0"/>
                  </a:moveTo>
                  <a:cubicBezTo>
                    <a:pt x="-1530" y="15123"/>
                    <a:pt x="5061" y="21600"/>
                    <a:pt x="2007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39" name="Rounded Rectangle"/>
            <p:cNvSpPr/>
            <p:nvPr/>
          </p:nvSpPr>
          <p:spPr>
            <a:xfrm>
              <a:off x="95184" y="517074"/>
              <a:ext cx="1159460" cy="427965"/>
            </a:xfrm>
            <a:prstGeom prst="roundRect">
              <a:avLst>
                <a:gd name="adj" fmla="val 30928"/>
              </a:avLst>
            </a:prstGeom>
            <a:solidFill>
              <a:schemeClr val="accent3">
                <a:hueOff val="-546623"/>
                <a:satOff val="7767"/>
                <a:lumOff val="-1451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62" name="Connection Line"/>
          <p:cNvSpPr/>
          <p:nvPr/>
        </p:nvSpPr>
        <p:spPr>
          <a:xfrm>
            <a:off x="2639628" y="5448935"/>
            <a:ext cx="5401950" cy="742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4" fill="norm" stroke="1" extrusionOk="0">
                <a:moveTo>
                  <a:pt x="0" y="21410"/>
                </a:moveTo>
                <a:cubicBezTo>
                  <a:pt x="9186" y="21600"/>
                  <a:pt x="16386" y="14463"/>
                  <a:pt x="2160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44" name="Group"/>
          <p:cNvGrpSpPr/>
          <p:nvPr/>
        </p:nvGrpSpPr>
        <p:grpSpPr>
          <a:xfrm rot="10800000">
            <a:off x="1640761" y="6033676"/>
            <a:ext cx="1087976" cy="325769"/>
            <a:chOff x="0" y="0"/>
            <a:chExt cx="1087975" cy="325768"/>
          </a:xfrm>
        </p:grpSpPr>
        <p:sp>
          <p:nvSpPr>
            <p:cNvPr id="134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45" name="GND"/>
          <p:cNvSpPr txBox="1"/>
          <p:nvPr/>
        </p:nvSpPr>
        <p:spPr>
          <a:xfrm>
            <a:off x="7312444" y="7278970"/>
            <a:ext cx="12006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46" name="IN2"/>
          <p:cNvSpPr txBox="1"/>
          <p:nvPr/>
        </p:nvSpPr>
        <p:spPr>
          <a:xfrm>
            <a:off x="6893551" y="4800108"/>
            <a:ext cx="108036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grpSp>
        <p:nvGrpSpPr>
          <p:cNvPr id="1349" name="Group"/>
          <p:cNvGrpSpPr/>
          <p:nvPr/>
        </p:nvGrpSpPr>
        <p:grpSpPr>
          <a:xfrm rot="10800000">
            <a:off x="2986961" y="7151276"/>
            <a:ext cx="1087976" cy="325769"/>
            <a:chOff x="0" y="0"/>
            <a:chExt cx="1087975" cy="325768"/>
          </a:xfrm>
        </p:grpSpPr>
        <p:sp>
          <p:nvSpPr>
            <p:cNvPr id="1347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8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50" name="3.3V"/>
          <p:cNvSpPr txBox="1"/>
          <p:nvPr/>
        </p:nvSpPr>
        <p:spPr>
          <a:xfrm>
            <a:off x="6669462" y="5917160"/>
            <a:ext cx="12851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3.3V</a:t>
            </a:r>
          </a:p>
        </p:txBody>
      </p:sp>
      <p:sp>
        <p:nvSpPr>
          <p:cNvPr id="1351" name="Rectangle"/>
          <p:cNvSpPr/>
          <p:nvPr/>
        </p:nvSpPr>
        <p:spPr>
          <a:xfrm flipH="1" rot="10800000">
            <a:off x="8041561" y="6592476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2" name="Line"/>
          <p:cNvSpPr/>
          <p:nvPr/>
        </p:nvSpPr>
        <p:spPr>
          <a:xfrm>
            <a:off x="8490824" y="6755360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3" name="Rectangle"/>
          <p:cNvSpPr/>
          <p:nvPr/>
        </p:nvSpPr>
        <p:spPr>
          <a:xfrm flipH="1" rot="10800000">
            <a:off x="8050028" y="62492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4" name="Line"/>
          <p:cNvSpPr/>
          <p:nvPr/>
        </p:nvSpPr>
        <p:spPr>
          <a:xfrm>
            <a:off x="8499291" y="6412113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5" name="Rectangle"/>
          <p:cNvSpPr/>
          <p:nvPr/>
        </p:nvSpPr>
        <p:spPr>
          <a:xfrm flipH="1" rot="10800000">
            <a:off x="8041561" y="5194693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6" name="Line"/>
          <p:cNvSpPr/>
          <p:nvPr/>
        </p:nvSpPr>
        <p:spPr>
          <a:xfrm>
            <a:off x="8490824" y="535757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7" name="10kオーム"/>
          <p:cNvSpPr txBox="1"/>
          <p:nvPr/>
        </p:nvSpPr>
        <p:spPr>
          <a:xfrm>
            <a:off x="2982391" y="7948861"/>
            <a:ext cx="23335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10kオーム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Connection Line"/>
          <p:cNvSpPr/>
          <p:nvPr/>
        </p:nvSpPr>
        <p:spPr>
          <a:xfrm>
            <a:off x="4074936" y="6476829"/>
            <a:ext cx="3975089" cy="82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3" y="20000"/>
                  <a:pt x="12233" y="12800"/>
                  <a:pt x="21600" y="0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94" name="Group"/>
          <p:cNvGrpSpPr/>
          <p:nvPr/>
        </p:nvGrpSpPr>
        <p:grpSpPr>
          <a:xfrm>
            <a:off x="740126" y="5095652"/>
            <a:ext cx="2560213" cy="3319417"/>
            <a:chOff x="0" y="0"/>
            <a:chExt cx="2560211" cy="3319415"/>
          </a:xfrm>
        </p:grpSpPr>
        <p:sp>
          <p:nvSpPr>
            <p:cNvPr id="1365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6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7" name="Oval"/>
            <p:cNvSpPr/>
            <p:nvPr/>
          </p:nvSpPr>
          <p:spPr>
            <a:xfrm>
              <a:off x="20020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8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9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0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1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2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3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4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5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6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7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8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9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0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1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2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3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4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5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6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7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8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9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0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1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2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93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1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0699" y="3990750"/>
            <a:ext cx="5890935" cy="5225515"/>
          </a:xfrm>
          <a:prstGeom prst="rect">
            <a:avLst/>
          </a:prstGeom>
          <a:ln w="12700">
            <a:miter lim="400000"/>
          </a:ln>
        </p:spPr>
      </p:pic>
      <p:sp>
        <p:nvSpPr>
          <p:cNvPr id="1396" name="?ANA(2)"/>
          <p:cNvSpPr txBox="1"/>
          <p:nvPr/>
        </p:nvSpPr>
        <p:spPr>
          <a:xfrm>
            <a:off x="1429682" y="705579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?ANA(2)</a:t>
            </a:r>
          </a:p>
        </p:txBody>
      </p:sp>
      <p:sp>
        <p:nvSpPr>
          <p:cNvPr id="1397" name="あかるいほどちいさい"/>
          <p:cNvSpPr txBox="1"/>
          <p:nvPr/>
        </p:nvSpPr>
        <p:spPr>
          <a:xfrm>
            <a:off x="5569597" y="730979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あかるいほどちいさい</a:t>
            </a:r>
          </a:p>
        </p:txBody>
      </p:sp>
      <p:sp>
        <p:nvSpPr>
          <p:cNvPr id="1398" name="10 A=ANA(2):?A…"/>
          <p:cNvSpPr txBox="1"/>
          <p:nvPr/>
        </p:nvSpPr>
        <p:spPr>
          <a:xfrm>
            <a:off x="2585098" y="2075115"/>
            <a:ext cx="10401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IF A&gt;500 LED1 ELSE LED0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 </a:t>
            </a:r>
          </a:p>
        </p:txBody>
      </p:sp>
      <p:pic>
        <p:nvPicPr>
          <p:cNvPr id="13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27624" y="2561166"/>
            <a:ext cx="1346201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Connection Line"/>
          <p:cNvSpPr/>
          <p:nvPr/>
        </p:nvSpPr>
        <p:spPr>
          <a:xfrm>
            <a:off x="1197857" y="6885374"/>
            <a:ext cx="6843698" cy="2502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01" fill="norm" stroke="1" extrusionOk="0">
                <a:moveTo>
                  <a:pt x="0" y="14949"/>
                </a:moveTo>
                <a:cubicBezTo>
                  <a:pt x="1554" y="21600"/>
                  <a:pt x="8754" y="16617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403" name="Group"/>
          <p:cNvGrpSpPr/>
          <p:nvPr/>
        </p:nvGrpSpPr>
        <p:grpSpPr>
          <a:xfrm rot="16200000">
            <a:off x="553537" y="8279975"/>
            <a:ext cx="1087976" cy="325769"/>
            <a:chOff x="0" y="0"/>
            <a:chExt cx="1087975" cy="325768"/>
          </a:xfrm>
        </p:grpSpPr>
        <p:sp>
          <p:nvSpPr>
            <p:cNvPr id="1401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2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407" name="Group"/>
          <p:cNvGrpSpPr/>
          <p:nvPr/>
        </p:nvGrpSpPr>
        <p:grpSpPr>
          <a:xfrm>
            <a:off x="1640482" y="7882742"/>
            <a:ext cx="1335387" cy="945039"/>
            <a:chOff x="0" y="0"/>
            <a:chExt cx="1335386" cy="945038"/>
          </a:xfrm>
        </p:grpSpPr>
        <p:sp>
          <p:nvSpPr>
            <p:cNvPr id="1427" name="Connection Line"/>
            <p:cNvSpPr/>
            <p:nvPr/>
          </p:nvSpPr>
          <p:spPr>
            <a:xfrm>
              <a:off x="846666" y="0"/>
              <a:ext cx="488721" cy="85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19773" y="0"/>
                  </a:moveTo>
                  <a:cubicBezTo>
                    <a:pt x="21600" y="15123"/>
                    <a:pt x="15009" y="21600"/>
                    <a:pt x="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28" name="Connection Line"/>
            <p:cNvSpPr/>
            <p:nvPr/>
          </p:nvSpPr>
          <p:spPr>
            <a:xfrm>
              <a:off x="-1" y="0"/>
              <a:ext cx="488721" cy="8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297" y="0"/>
                  </a:moveTo>
                  <a:cubicBezTo>
                    <a:pt x="-1530" y="15123"/>
                    <a:pt x="5061" y="21600"/>
                    <a:pt x="2007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06" name="Rounded Rectangle"/>
            <p:cNvSpPr/>
            <p:nvPr/>
          </p:nvSpPr>
          <p:spPr>
            <a:xfrm>
              <a:off x="95184" y="517074"/>
              <a:ext cx="1159460" cy="427965"/>
            </a:xfrm>
            <a:prstGeom prst="roundRect">
              <a:avLst>
                <a:gd name="adj" fmla="val 30928"/>
              </a:avLst>
            </a:prstGeom>
            <a:solidFill>
              <a:schemeClr val="accent3">
                <a:hueOff val="-546623"/>
                <a:satOff val="7767"/>
                <a:lumOff val="-1451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29" name="Connection Line"/>
          <p:cNvSpPr/>
          <p:nvPr/>
        </p:nvSpPr>
        <p:spPr>
          <a:xfrm>
            <a:off x="2639628" y="5448935"/>
            <a:ext cx="5401950" cy="742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4" fill="norm" stroke="1" extrusionOk="0">
                <a:moveTo>
                  <a:pt x="0" y="21410"/>
                </a:moveTo>
                <a:cubicBezTo>
                  <a:pt x="9186" y="21600"/>
                  <a:pt x="16386" y="14463"/>
                  <a:pt x="2160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411" name="Group"/>
          <p:cNvGrpSpPr/>
          <p:nvPr/>
        </p:nvGrpSpPr>
        <p:grpSpPr>
          <a:xfrm rot="10800000">
            <a:off x="1640761" y="6033676"/>
            <a:ext cx="1087976" cy="325769"/>
            <a:chOff x="0" y="0"/>
            <a:chExt cx="1087975" cy="325768"/>
          </a:xfrm>
        </p:grpSpPr>
        <p:sp>
          <p:nvSpPr>
            <p:cNvPr id="1409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0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12" name="GND"/>
          <p:cNvSpPr txBox="1"/>
          <p:nvPr/>
        </p:nvSpPr>
        <p:spPr>
          <a:xfrm>
            <a:off x="7312444" y="7278970"/>
            <a:ext cx="12006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413" name="IN2"/>
          <p:cNvSpPr txBox="1"/>
          <p:nvPr/>
        </p:nvSpPr>
        <p:spPr>
          <a:xfrm>
            <a:off x="6893551" y="4800108"/>
            <a:ext cx="108036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grpSp>
        <p:nvGrpSpPr>
          <p:cNvPr id="1416" name="Group"/>
          <p:cNvGrpSpPr/>
          <p:nvPr/>
        </p:nvGrpSpPr>
        <p:grpSpPr>
          <a:xfrm rot="10800000">
            <a:off x="2986961" y="7151276"/>
            <a:ext cx="1087976" cy="325769"/>
            <a:chOff x="0" y="0"/>
            <a:chExt cx="1087975" cy="325768"/>
          </a:xfrm>
        </p:grpSpPr>
        <p:sp>
          <p:nvSpPr>
            <p:cNvPr id="1414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5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17" name="3.3V"/>
          <p:cNvSpPr txBox="1"/>
          <p:nvPr/>
        </p:nvSpPr>
        <p:spPr>
          <a:xfrm>
            <a:off x="6669462" y="5917160"/>
            <a:ext cx="12851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3.3V</a:t>
            </a:r>
          </a:p>
        </p:txBody>
      </p:sp>
      <p:sp>
        <p:nvSpPr>
          <p:cNvPr id="1418" name="Rectangle"/>
          <p:cNvSpPr/>
          <p:nvPr/>
        </p:nvSpPr>
        <p:spPr>
          <a:xfrm flipH="1" rot="10800000">
            <a:off x="8041561" y="6592476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19" name="Line"/>
          <p:cNvSpPr/>
          <p:nvPr/>
        </p:nvSpPr>
        <p:spPr>
          <a:xfrm>
            <a:off x="8490824" y="6755360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0" name="Rectangle"/>
          <p:cNvSpPr/>
          <p:nvPr/>
        </p:nvSpPr>
        <p:spPr>
          <a:xfrm flipH="1" rot="10800000">
            <a:off x="8050028" y="62492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1" name="Line"/>
          <p:cNvSpPr/>
          <p:nvPr/>
        </p:nvSpPr>
        <p:spPr>
          <a:xfrm>
            <a:off x="8499291" y="6412113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2" name="Rectangle"/>
          <p:cNvSpPr/>
          <p:nvPr/>
        </p:nvSpPr>
        <p:spPr>
          <a:xfrm flipH="1" rot="10800000">
            <a:off x="8041561" y="5194693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3" name="Line"/>
          <p:cNvSpPr/>
          <p:nvPr/>
        </p:nvSpPr>
        <p:spPr>
          <a:xfrm>
            <a:off x="8490824" y="535757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4" name="10kオーム"/>
          <p:cNvSpPr txBox="1"/>
          <p:nvPr/>
        </p:nvSpPr>
        <p:spPr>
          <a:xfrm>
            <a:off x="2982391" y="7948861"/>
            <a:ext cx="23335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10kオーム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なぜ小学校でプログラミングか？…"/>
          <p:cNvSpPr txBox="1"/>
          <p:nvPr/>
        </p:nvSpPr>
        <p:spPr>
          <a:xfrm>
            <a:off x="509879" y="5634156"/>
            <a:ext cx="11985042" cy="314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なぜ小学校でプログラミングか？</a:t>
            </a:r>
          </a:p>
          <a:p>
            <a:pPr algn="l"/>
            <a:r>
              <a:t>- なぜ身の回りでコンピューターが活躍しているかを知る</a:t>
            </a:r>
          </a:p>
          <a:p>
            <a:pPr algn="l"/>
            <a:r>
              <a:t>- コンピューターを活用するために仕組みを理解する</a:t>
            </a:r>
          </a:p>
          <a:p>
            <a:pPr algn="l"/>
            <a:r>
              <a:t>- こどもの創造力を発揮するきっかけとする</a:t>
            </a:r>
          </a:p>
          <a:p>
            <a:pPr algn="l">
              <a:defRPr sz="2400"/>
            </a:pPr>
            <a:r>
              <a:t>※小学校プログラミング教育の手引（第二版）より要約</a:t>
            </a:r>
          </a:p>
        </p:txBody>
      </p:sp>
      <p:sp>
        <p:nvSpPr>
          <p:cNvPr id="302" name="次の学習活動を計画的に実施すること…"/>
          <p:cNvSpPr txBox="1"/>
          <p:nvPr/>
        </p:nvSpPr>
        <p:spPr>
          <a:xfrm>
            <a:off x="535279" y="2197100"/>
            <a:ext cx="10324948" cy="246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次の学習活動を計画的に実施すること</a:t>
            </a:r>
          </a:p>
          <a:p>
            <a:pPr algn="l"/>
            <a:r>
              <a:t>ア　児童がコンピュータで文字を入力する・・・</a:t>
            </a:r>
          </a:p>
          <a:p>
            <a:pPr algn="l"/>
            <a:r>
              <a:t>イ　児童がプログラミングを体験・・・</a:t>
            </a:r>
          </a:p>
          <a:p>
            <a:pPr algn="l">
              <a:defRPr sz="2400"/>
            </a:pPr>
            <a:r>
              <a:t>※小学校学習指導要領、総則、第３教育課程の実施と学習評価 ⑶ より</a:t>
            </a:r>
          </a:p>
        </p:txBody>
      </p:sp>
      <p:sp>
        <p:nvSpPr>
          <p:cNvPr id="303" name="小学校プログラミング教育、必修化要約"/>
          <p:cNvSpPr txBox="1"/>
          <p:nvPr/>
        </p:nvSpPr>
        <p:spPr>
          <a:xfrm>
            <a:off x="158750" y="573161"/>
            <a:ext cx="12687301" cy="80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小学校プログラミング教育、必修化要約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つくろう、IoT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/>
            <a:r>
              <a:t>つくろう、IoT</a:t>
            </a:r>
          </a:p>
        </p:txBody>
      </p:sp>
      <p:pic>
        <p:nvPicPr>
          <p:cNvPr id="1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1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9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IoT（モノのインターネット）…"/>
          <p:cNvSpPr txBox="1"/>
          <p:nvPr>
            <p:ph type="title"/>
          </p:nvPr>
        </p:nvSpPr>
        <p:spPr>
          <a:xfrm>
            <a:off x="132159" y="867501"/>
            <a:ext cx="12740482" cy="4741666"/>
          </a:xfrm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IoT（モノのインターネット）</a:t>
            </a:r>
          </a:p>
          <a:p>
            <a:pPr defTabSz="514095">
              <a:defRPr sz="3520"/>
            </a:pPr>
          </a:p>
          <a:p>
            <a:pPr defTabSz="514095">
              <a:defRPr sz="7040"/>
            </a:pPr>
            <a:r>
              <a:t>コンピューターふえる</a:t>
            </a:r>
          </a:p>
          <a:p>
            <a:pPr defTabSz="514095">
              <a:defRPr sz="7040"/>
            </a:pPr>
            <a:r>
              <a:t>-&gt;もっとたのしい！</a:t>
            </a:r>
          </a:p>
        </p:txBody>
      </p:sp>
      <p:pic>
        <p:nvPicPr>
          <p:cNvPr id="14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4734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8067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5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7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16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0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10 A=ANA(2):?A…"/>
          <p:cNvSpPr txBox="1"/>
          <p:nvPr/>
        </p:nvSpPr>
        <p:spPr>
          <a:xfrm>
            <a:off x="142974" y="2468033"/>
            <a:ext cx="1271885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IF A&gt;500 LED1</a:t>
            </a:r>
            <a:r>
              <a:rPr>
                <a:solidFill>
                  <a:schemeClr val="accent5"/>
                </a:solidFill>
              </a:rPr>
              <a:t>:IOT.OUT1:WAIT180</a:t>
            </a:r>
            <a:r>
              <a:t> ELSE LED0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 </a:t>
            </a:r>
          </a:p>
        </p:txBody>
      </p:sp>
      <p:sp>
        <p:nvSpPr>
          <p:cNvPr id="1460" name="ネットに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ネットに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スコアをおくろう</a:t>
            </a:r>
          </a:p>
        </p:txBody>
      </p:sp>
      <p:sp>
        <p:nvSpPr>
          <p:cNvPr id="1461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462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5" name="10 A=ANA(2):?A…"/>
          <p:cNvSpPr txBox="1"/>
          <p:nvPr/>
        </p:nvSpPr>
        <p:spPr>
          <a:xfrm>
            <a:off x="142974" y="2277533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 IOT.OUT A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IF A&gt;500 LED1:IOT.OUT1:WAIT180 ELSE LED0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 </a:t>
            </a:r>
          </a:p>
        </p:txBody>
      </p:sp>
      <p:sp>
        <p:nvSpPr>
          <p:cNvPr id="1466" name="IoTセンサー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IoTセンサー</a:t>
            </a:r>
          </a:p>
        </p:txBody>
      </p:sp>
      <p:sp>
        <p:nvSpPr>
          <p:cNvPr id="1467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468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71" name="NEW…"/>
          <p:cNvSpPr txBox="1"/>
          <p:nvPr/>
        </p:nvSpPr>
        <p:spPr>
          <a:xfrm>
            <a:off x="282674" y="1852558"/>
            <a:ext cx="12718852" cy="282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?N:LED N-1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72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473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74" name="1. 上記コードを打ってRUN…"/>
          <p:cNvSpPr txBox="1"/>
          <p:nvPr/>
        </p:nvSpPr>
        <p:spPr>
          <a:xfrm>
            <a:off x="5938653" y="5182115"/>
            <a:ext cx="6973825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77" name="10 N=IOT.IN()…"/>
          <p:cNvSpPr txBox="1"/>
          <p:nvPr/>
        </p:nvSpPr>
        <p:spPr>
          <a:xfrm>
            <a:off x="282674" y="2416438"/>
            <a:ext cx="12718852" cy="169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?N:LED N-1</a:t>
            </a:r>
            <a:r>
              <a:rPr>
                <a:solidFill>
                  <a:schemeClr val="accent5"/>
                </a:solidFill>
              </a:rPr>
              <a:t>:BEEP N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</p:txBody>
      </p:sp>
      <p:sp>
        <p:nvSpPr>
          <p:cNvPr id="1478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479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80" name="1. 上記コードを打ってRUN…"/>
          <p:cNvSpPr txBox="1"/>
          <p:nvPr/>
        </p:nvSpPr>
        <p:spPr>
          <a:xfrm>
            <a:off x="5938653" y="5182115"/>
            <a:ext cx="6973825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83" name="10 N=IOT.IN()…"/>
          <p:cNvSpPr txBox="1"/>
          <p:nvPr/>
        </p:nvSpPr>
        <p:spPr>
          <a:xfrm>
            <a:off x="282674" y="2338968"/>
            <a:ext cx="12718852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?N:LED N-1:BEEP N</a:t>
            </a:r>
          </a:p>
          <a:p>
            <a:pPr algn="l">
              <a:lnSpc>
                <a:spcPct val="120000"/>
              </a:lnSpc>
              <a:defRPr sz="30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25 IF ANA(2)&gt;500 IOT.OUT1:WAIT60</a:t>
            </a:r>
          </a:p>
          <a:p>
            <a:pPr algn="l">
              <a:lnSpc>
                <a:spcPct val="120000"/>
              </a:lnSpc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</p:txBody>
      </p:sp>
      <p:sp>
        <p:nvSpPr>
          <p:cNvPr id="1484" name="ドロボーセンサー＆けいこく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ドロボーセンサー＆けいこく</a:t>
            </a:r>
          </a:p>
        </p:txBody>
      </p:sp>
      <p:sp>
        <p:nvSpPr>
          <p:cNvPr id="1485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86" name="1. 暗くなったらスマホへ連絡…"/>
          <p:cNvSpPr txBox="1"/>
          <p:nvPr/>
        </p:nvSpPr>
        <p:spPr>
          <a:xfrm>
            <a:off x="5396786" y="6325115"/>
            <a:ext cx="73279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暗くなったらスマホへ連絡</a:t>
            </a:r>
          </a:p>
          <a:p>
            <a:pPr algn="l">
              <a:defRPr sz="4000"/>
            </a:pPr>
            <a:r>
              <a:t>2. スマホから威嚇音を鳴らせる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9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490" name="10 N=IOT.IN()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</a:t>
            </a:r>
            <a:r>
              <a:rPr>
                <a:solidFill>
                  <a:schemeClr val="accent5"/>
                </a:solidFill>
              </a:rPr>
              <a:t>PWM 2,80+N*30</a:t>
            </a:r>
          </a:p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493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494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2,140:WAIT30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